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sldIdLst>
    <p:sldId id="256" r:id="rId2"/>
    <p:sldId id="282" r:id="rId3"/>
    <p:sldId id="257" r:id="rId4"/>
    <p:sldId id="258" r:id="rId5"/>
    <p:sldId id="259" r:id="rId6"/>
    <p:sldId id="260" r:id="rId7"/>
    <p:sldId id="307" r:id="rId8"/>
    <p:sldId id="281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261" r:id="rId17"/>
    <p:sldId id="262" r:id="rId18"/>
    <p:sldId id="263" r:id="rId19"/>
    <p:sldId id="319" r:id="rId20"/>
    <p:sldId id="264" r:id="rId21"/>
    <p:sldId id="265" r:id="rId22"/>
    <p:sldId id="320" r:id="rId23"/>
    <p:sldId id="308" r:id="rId24"/>
    <p:sldId id="266" r:id="rId25"/>
    <p:sldId id="267" r:id="rId26"/>
    <p:sldId id="309" r:id="rId27"/>
    <p:sldId id="321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01" r:id="rId38"/>
    <p:sldId id="302" r:id="rId39"/>
    <p:sldId id="303" r:id="rId40"/>
    <p:sldId id="304" r:id="rId41"/>
    <p:sldId id="305" r:id="rId42"/>
    <p:sldId id="306" r:id="rId43"/>
    <p:sldId id="277" r:id="rId44"/>
  </p:sldIdLst>
  <p:sldSz cx="9144000" cy="6858000" type="screen4x3"/>
  <p:notesSz cx="6669088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66FFFF"/>
    <a:srgbClr val="990033"/>
    <a:srgbClr val="FF3399"/>
    <a:srgbClr val="66FF33"/>
    <a:srgbClr val="CC3399"/>
    <a:srgbClr val="FF993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52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323194-2332-4D95-99AE-07F89BDD67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037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26120C-E1FC-40AA-85A4-4070A17718A1}" type="slidenum">
              <a:rPr lang="en-AU" altLang="en-US" sz="1200" smtClean="0"/>
              <a:pPr/>
              <a:t>2</a:t>
            </a:fld>
            <a:endParaRPr lang="en-AU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8614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798525-062A-4FBE-8CA9-AE66DFD86622}" type="slidenum">
              <a:rPr lang="en-AU" altLang="en-US" sz="1200" smtClean="0"/>
              <a:pPr/>
              <a:t>41</a:t>
            </a:fld>
            <a:endParaRPr lang="en-AU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2132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7989F-E756-4A91-B834-FE92B1F670B7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55EF2-1582-4EE0-9AFD-47F3356281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5560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A1A7-D6E6-46DE-9B42-31B4039F9F75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AED8-881C-4A56-8116-C2287A9D64A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080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264E-D0DC-4446-924B-B260B2B49DB4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DED7D-7B26-4776-A57C-339CF0FF71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5065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947FE-97B1-4A8D-ADD9-67DB96F31F98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79CCB-2753-45E7-9932-EF21F9823E6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763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65138"/>
            <a:ext cx="7772400" cy="5630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C08CB-599A-49EB-9E76-DA3EE2C7DB24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4E1C-10E2-42E3-B312-B74AD2107FF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9329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3ECA5-DCDE-4A00-AA9F-2A66F6A92DC1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65AA7-5F9D-4223-869B-CA5B802B0E0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130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A7EE6-2B8A-4EAC-8340-0A50E3D3A027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64CD4-C361-46D6-954C-9F5DA73E44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040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A7EC-73CF-46E1-9FEB-5F01976EB9B3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181B-4272-48F9-900B-699758F0664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3127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480C-7BC5-4D37-81C1-9FD784DDE772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EE089-8B86-498D-8CCF-90BB5D03D9A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2256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340A1-1038-4198-9728-B88C5C87E124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695C2-EA95-4C98-BC59-B42B8061FA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309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3634-CEA6-4C86-B9A8-1B9246583E98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722DB-8375-4B18-B1F1-D250682FB22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4418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14A9-1E90-437B-91AC-679319180AC5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D833-7333-4BBC-8C84-CFD1F2786E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007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B297-21E5-44B6-8DCE-CBE8AE027FCC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55D1-FD2B-4904-BF1E-CCD410FE6A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4230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AU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3861BA8-E28D-454B-BCF2-6E65007BA68F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FBD05E-3C4B-4E28-B46D-EEB477356A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jpe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3.png"/><Relationship Id="rId7" Type="http://schemas.openxmlformats.org/officeDocument/2006/relationships/image" Target="../media/image3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jpeg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5.jpeg"/><Relationship Id="rId4" Type="http://schemas.openxmlformats.org/officeDocument/2006/relationships/image" Target="../media/image43.png"/><Relationship Id="rId9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4.jpeg"/><Relationship Id="rId3" Type="http://schemas.openxmlformats.org/officeDocument/2006/relationships/image" Target="../media/image49.wmf"/><Relationship Id="rId7" Type="http://schemas.openxmlformats.org/officeDocument/2006/relationships/image" Target="../media/image53.jpeg"/><Relationship Id="rId12" Type="http://schemas.openxmlformats.org/officeDocument/2006/relationships/image" Target="../media/image5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0" Type="http://schemas.openxmlformats.org/officeDocument/2006/relationships/image" Target="../media/image56.jpeg"/><Relationship Id="rId4" Type="http://schemas.openxmlformats.org/officeDocument/2006/relationships/image" Target="../media/image50.gif"/><Relationship Id="rId9" Type="http://schemas.openxmlformats.org/officeDocument/2006/relationships/image" Target="../media/image55.jpeg"/><Relationship Id="rId1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5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gif"/><Relationship Id="rId5" Type="http://schemas.openxmlformats.org/officeDocument/2006/relationships/image" Target="../media/image67.gif"/><Relationship Id="rId4" Type="http://schemas.openxmlformats.org/officeDocument/2006/relationships/image" Target="../media/image66.jpeg"/><Relationship Id="rId9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64.gif"/><Relationship Id="rId4" Type="http://schemas.openxmlformats.org/officeDocument/2006/relationships/image" Target="../media/image7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73.gif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7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.png"/><Relationship Id="rId5" Type="http://schemas.openxmlformats.org/officeDocument/2006/relationships/image" Target="../media/image81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000" y="3067050"/>
            <a:ext cx="8534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Tahoma" panose="020B0604030504040204" pitchFamily="34" charset="0"/>
              </a:rPr>
              <a:t>Playground Leadership and Peer Mediation Program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>
                <a:solidFill>
                  <a:srgbClr val="66FF33"/>
                </a:solidFill>
                <a:latin typeface="Kids" pitchFamily="66" charset="0"/>
              </a:rPr>
              <a:t>Making the school a friendlier place and reducing the incidences of bullying</a:t>
            </a:r>
            <a:endParaRPr lang="en-AU" altLang="en-US">
              <a:solidFill>
                <a:srgbClr val="66FF33"/>
              </a:solidFill>
              <a:latin typeface="Kids" pitchFamily="66" charset="0"/>
            </a:endParaRPr>
          </a:p>
        </p:txBody>
      </p:sp>
      <p:pic>
        <p:nvPicPr>
          <p:cNvPr id="2053" name="Picture 5" descr="!cid_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4953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UZ Rangers smal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1" name="Picture 10" descr="Combined Banner.jpg"/>
          <p:cNvPicPr>
            <a:picLocks noChangeAspect="1"/>
          </p:cNvPicPr>
          <p:nvPr/>
        </p:nvPicPr>
        <p:blipFill rotWithShape="1">
          <a:blip r:embed="rId5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 descr="BUZ Rangers smal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79388"/>
            <a:ext cx="8715375" cy="2119312"/>
          </a:xfrm>
          <a:prstGeom prst="rect">
            <a:avLst/>
          </a:prstGeom>
          <a:effectLst>
            <a:outerShdw blurRad="1778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titch book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9448800" cy="6400800"/>
          </a:xfr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4" name="Picture 3" descr="BUZ Rangers smal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5" name="Picture 4" descr="Combined Banner.jpg"/>
          <p:cNvPicPr>
            <a:picLocks noChangeAspect="1"/>
          </p:cNvPicPr>
          <p:nvPr/>
        </p:nvPicPr>
        <p:blipFill rotWithShape="1">
          <a:blip r:embed="rId4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276600" y="381000"/>
            <a:ext cx="5867400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</a:rPr>
              <a:t>How do you let the angry feelings out?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</a:rPr>
              <a:t>Let the pressure out  of your coke bottle!!</a:t>
            </a:r>
          </a:p>
        </p:txBody>
      </p:sp>
      <p:pic>
        <p:nvPicPr>
          <p:cNvPr id="27651" name="Picture 3" descr="PDVD_005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1" t="16565" r="46028" b="13496"/>
          <a:stretch>
            <a:fillRect/>
          </a:stretch>
        </p:blipFill>
        <p:spPr>
          <a:xfrm>
            <a:off x="0" y="1066800"/>
            <a:ext cx="3333750" cy="4419600"/>
          </a:xfrm>
          <a:noFill/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8" name="Picture 7" descr="BUZ Rangers smal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9" name="Picture 8" descr="Combined Banner.jpg"/>
          <p:cNvPicPr>
            <a:picLocks noChangeAspect="1"/>
          </p:cNvPicPr>
          <p:nvPr/>
        </p:nvPicPr>
        <p:blipFill rotWithShape="1">
          <a:blip r:embed="rId4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0535F0F-B0F6-4DA1-B8C6-AA4758685D91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4F0D713-FAC8-4224-9270-B1460C6DF568}" type="slidenum">
              <a:rPr lang="en-AU" altLang="en-US" sz="1400" smtClean="0"/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AU" altLang="en-US" sz="1400" smtClean="0"/>
          </a:p>
        </p:txBody>
      </p:sp>
      <p:pic>
        <p:nvPicPr>
          <p:cNvPr id="28677" name="Picture 2" descr="PDVD_005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3334"/>
          <a:stretch>
            <a:fillRect/>
          </a:stretch>
        </p:blipFill>
        <p:spPr>
          <a:xfrm>
            <a:off x="0" y="723900"/>
            <a:ext cx="9144000" cy="6210300"/>
          </a:xfrm>
          <a:noFill/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ester" pitchFamily="2" charset="0"/>
              </a:rPr>
              <a:t>How do you let the angry feelings out?</a:t>
            </a:r>
          </a:p>
        </p:txBody>
      </p:sp>
      <p:pic>
        <p:nvPicPr>
          <p:cNvPr id="45060" name="Picture 4" descr="Angr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407">
            <a:off x="6629400" y="914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Footer Placeholder 2"/>
          <p:cNvSpPr txBox="1">
            <a:spLocks/>
          </p:cNvSpPr>
          <p:nvPr/>
        </p:nvSpPr>
        <p:spPr bwMode="auto">
          <a:xfrm>
            <a:off x="3657600" y="630237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en-US" sz="1400"/>
              <a:t>© Nurture Works Foundation</a:t>
            </a:r>
          </a:p>
        </p:txBody>
      </p:sp>
      <p:pic>
        <p:nvPicPr>
          <p:cNvPr id="9" name="Picture 8" descr="BUZ Rangers smal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0" name="Picture 9" descr="Combined Banner.jpg"/>
          <p:cNvPicPr>
            <a:picLocks noChangeAspect="1"/>
          </p:cNvPicPr>
          <p:nvPr/>
        </p:nvPicPr>
        <p:blipFill rotWithShape="1">
          <a:blip r:embed="rId6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3568074-3040-4109-A447-32A51D3DCD48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C739450-F613-4574-8174-8E8C4054337D}" type="slidenum">
              <a:rPr lang="en-AU" altLang="en-US" sz="1400" smtClean="0"/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AU" altLang="en-US" sz="1400" smtClean="0"/>
          </a:p>
        </p:txBody>
      </p:sp>
      <p:pic>
        <p:nvPicPr>
          <p:cNvPr id="29701" name="Picture 2" descr="PDVD_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626"/>
          <a:stretch>
            <a:fillRect/>
          </a:stretch>
        </p:blipFill>
        <p:spPr bwMode="auto">
          <a:xfrm>
            <a:off x="0" y="793750"/>
            <a:ext cx="914400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igans Island" panose="00000400000000000000" pitchFamily="2" charset="0"/>
              </a:rPr>
              <a:t>Let the pressure out of your coke bottle!!</a:t>
            </a:r>
          </a:p>
        </p:txBody>
      </p:sp>
      <p:pic>
        <p:nvPicPr>
          <p:cNvPr id="46084" name="Picture 4" descr="Angr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2915">
            <a:off x="104775" y="838200"/>
            <a:ext cx="13430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Footer Placeholder 2"/>
          <p:cNvSpPr txBox="1">
            <a:spLocks/>
          </p:cNvSpPr>
          <p:nvPr/>
        </p:nvSpPr>
        <p:spPr bwMode="auto">
          <a:xfrm>
            <a:off x="3657600" y="630237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en-US" sz="1400"/>
              <a:t>© Nurture Works Foundation</a:t>
            </a:r>
          </a:p>
        </p:txBody>
      </p:sp>
      <p:pic>
        <p:nvPicPr>
          <p:cNvPr id="9" name="Picture 8" descr="BUZ Rangers smal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0" name="Picture 9" descr="Combined Banner.jpg"/>
          <p:cNvPicPr>
            <a:picLocks noChangeAspect="1"/>
          </p:cNvPicPr>
          <p:nvPr/>
        </p:nvPicPr>
        <p:blipFill rotWithShape="1">
          <a:blip r:embed="rId6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567D51-4B87-4CC2-A326-3B39598073B9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F941152-3BF5-4002-9368-9C04373F4660}" type="slidenum">
              <a:rPr lang="en-AU" altLang="en-US" sz="1400" smtClean="0"/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AU" altLang="en-US" sz="1400" smtClean="0"/>
          </a:p>
        </p:txBody>
      </p:sp>
      <p:pic>
        <p:nvPicPr>
          <p:cNvPr id="30725" name="Picture 2" descr="PDVD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4501" r="19760" b="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Footer Placeholder 2"/>
          <p:cNvSpPr txBox="1">
            <a:spLocks/>
          </p:cNvSpPr>
          <p:nvPr/>
        </p:nvSpPr>
        <p:spPr bwMode="auto">
          <a:xfrm>
            <a:off x="3657600" y="630237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en-US" sz="1400"/>
              <a:t>© Nurture Works Foundation</a:t>
            </a:r>
          </a:p>
        </p:txBody>
      </p:sp>
      <p:pic>
        <p:nvPicPr>
          <p:cNvPr id="7" name="Picture 6" descr="BUZ Rangers smal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8" name="Picture 7" descr="Combined Banner.jpg"/>
          <p:cNvPicPr>
            <a:picLocks noChangeAspect="1"/>
          </p:cNvPicPr>
          <p:nvPr/>
        </p:nvPicPr>
        <p:blipFill rotWithShape="1">
          <a:blip r:embed="rId5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DVD_008"/>
          <p:cNvPicPr>
            <a:picLocks noChangeAspect="1" noChangeArrowheads="1"/>
          </p:cNvPicPr>
          <p:nvPr/>
        </p:nvPicPr>
        <p:blipFill>
          <a:blip r:embed="rId2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2499"/>
          <a:stretch>
            <a:fillRect/>
          </a:stretch>
        </p:blipFill>
        <p:spPr bwMode="auto">
          <a:xfrm>
            <a:off x="0" y="685800"/>
            <a:ext cx="9144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ester" pitchFamily="2" charset="0"/>
              </a:rPr>
              <a:t>How do you let the angry feelings out?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8" name="Picture 7" descr="BUZ Rangers smal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9" name="Picture 8" descr="Combined Banner.jpg"/>
          <p:cNvPicPr>
            <a:picLocks noChangeAspect="1"/>
          </p:cNvPicPr>
          <p:nvPr/>
        </p:nvPicPr>
        <p:blipFill rotWithShape="1">
          <a:blip r:embed="rId4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077200" cy="82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Kids" pitchFamily="66" charset="0"/>
              </a:rPr>
              <a:t>FEELINGS AND EMPATHY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05000" y="1143000"/>
            <a:ext cx="7010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145000"/>
              <a:buFontTx/>
              <a:buBlip>
                <a:blip r:embed="rId4"/>
              </a:buBlip>
            </a:pPr>
            <a:r>
              <a:rPr lang="en-US" altLang="en-US" sz="4000">
                <a:solidFill>
                  <a:srgbClr val="FFFF00"/>
                </a:solidFill>
                <a:latin typeface="Another" pitchFamily="2" charset="0"/>
              </a:rPr>
              <a:t>  Know how you feel</a:t>
            </a:r>
          </a:p>
          <a:p>
            <a:pPr eaLnBrk="1" hangingPunct="1">
              <a:spcBef>
                <a:spcPct val="50000"/>
              </a:spcBef>
              <a:buSzPct val="145000"/>
              <a:buFontTx/>
              <a:buBlip>
                <a:blip r:embed="rId4"/>
              </a:buBlip>
            </a:pPr>
            <a:r>
              <a:rPr lang="en-US" altLang="en-US" sz="4000">
                <a:solidFill>
                  <a:srgbClr val="FFFF00"/>
                </a:solidFill>
                <a:latin typeface="Another" pitchFamily="2" charset="0"/>
              </a:rPr>
              <a:t>  Say how you feel</a:t>
            </a:r>
          </a:p>
          <a:p>
            <a:pPr eaLnBrk="1" hangingPunct="1">
              <a:spcBef>
                <a:spcPct val="50000"/>
              </a:spcBef>
              <a:buSzPct val="145000"/>
              <a:buFontTx/>
              <a:buBlip>
                <a:blip r:embed="rId4"/>
              </a:buBlip>
            </a:pPr>
            <a:r>
              <a:rPr lang="en-US" altLang="en-US" sz="4000">
                <a:solidFill>
                  <a:srgbClr val="FFFF00"/>
                </a:solidFill>
                <a:latin typeface="Another" pitchFamily="2" charset="0"/>
              </a:rPr>
              <a:t>  </a:t>
            </a:r>
            <a:r>
              <a:rPr lang="en-US" altLang="en-US" sz="2800">
                <a:solidFill>
                  <a:srgbClr val="FFFF00"/>
                </a:solidFill>
                <a:latin typeface="Another" pitchFamily="2" charset="0"/>
              </a:rPr>
              <a:t>Do something about how you feel</a:t>
            </a:r>
          </a:p>
          <a:p>
            <a:pPr eaLnBrk="1" hangingPunct="1">
              <a:spcBef>
                <a:spcPct val="50000"/>
              </a:spcBef>
              <a:buSzPct val="145000"/>
              <a:buFontTx/>
              <a:buBlip>
                <a:blip r:embed="rId4"/>
              </a:buBlip>
            </a:pPr>
            <a:r>
              <a:rPr lang="en-US" altLang="en-US" sz="4000">
                <a:solidFill>
                  <a:srgbClr val="FFFF00"/>
                </a:solidFill>
                <a:latin typeface="Another" pitchFamily="2" charset="0"/>
              </a:rPr>
              <a:t>  But don’t hurt anyone	 	</a:t>
            </a:r>
            <a:r>
              <a:rPr lang="en-US" altLang="en-US">
                <a:solidFill>
                  <a:srgbClr val="FFFF00"/>
                </a:solidFill>
                <a:latin typeface="Another" pitchFamily="2" charset="0"/>
              </a:rPr>
              <a:t>(including yourself)</a:t>
            </a:r>
            <a:endParaRPr lang="en-AU" altLang="en-US">
              <a:solidFill>
                <a:srgbClr val="FFFF00"/>
              </a:solidFill>
              <a:latin typeface="Another" pitchFamily="2" charset="0"/>
            </a:endParaRPr>
          </a:p>
        </p:txBody>
      </p:sp>
      <p:pic>
        <p:nvPicPr>
          <p:cNvPr id="9222" name="Picture 6" descr="ag00315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614738"/>
            <a:ext cx="20923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828800" y="5181600"/>
            <a:ext cx="731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</a:rPr>
              <a:t>Feelings are OK !!</a:t>
            </a:r>
            <a:endParaRPr lang="en-AU" sz="6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cket" pitchFamily="2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0" name="Picture 9" descr="BUZ Rangers small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1" name="Picture 10" descr="Combined Banner.jpg"/>
          <p:cNvPicPr>
            <a:picLocks noChangeAspect="1"/>
          </p:cNvPicPr>
          <p:nvPr/>
        </p:nvPicPr>
        <p:blipFill rotWithShape="1">
          <a:blip r:embed="rId7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1" grpId="0" build="p" autoUpdateAnimBg="0"/>
      <p:bldP spid="922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077200" cy="836613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ids" pitchFamily="66" charset="0"/>
              </a:rPr>
              <a:t>FEELINGS AND EMPATHY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2819400"/>
            <a:ext cx="80010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SzPct val="110000"/>
              <a:buFontTx/>
              <a:buAutoNum type="arabicPeriod"/>
            </a:pPr>
            <a:r>
              <a:rPr lang="en-US" altLang="en-US" sz="3600" b="1">
                <a:solidFill>
                  <a:srgbClr val="66FFFF"/>
                </a:solidFill>
                <a:latin typeface="Arial Narrow" panose="020B0606020202030204" pitchFamily="34" charset="0"/>
              </a:rPr>
              <a:t>Listening and hearing how the          other person is feeling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SzPct val="110000"/>
              <a:buFontTx/>
              <a:buAutoNum type="arabicPeriod"/>
            </a:pPr>
            <a:r>
              <a:rPr lang="en-US" altLang="en-US" sz="3600" b="1">
                <a:solidFill>
                  <a:srgbClr val="66FFFF"/>
                </a:solidFill>
                <a:latin typeface="Arial Narrow" panose="020B0606020202030204" pitchFamily="34" charset="0"/>
              </a:rPr>
              <a:t>Understanding the situation that made them feel that way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SzPct val="110000"/>
              <a:buFontTx/>
              <a:buAutoNum type="arabicPeriod"/>
            </a:pPr>
            <a:r>
              <a:rPr lang="en-US" altLang="en-US" sz="3600" b="1">
                <a:solidFill>
                  <a:srgbClr val="66FFFF"/>
                </a:solidFill>
                <a:latin typeface="Arial Narrow" panose="020B0606020202030204" pitchFamily="34" charset="0"/>
              </a:rPr>
              <a:t>Letting them know that you hear how they feel and that it’s ok to feel that way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  <a:defRPr/>
            </a:pPr>
            <a:r>
              <a:rPr lang="en-US" altLang="en-US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Empathy means being able to hear another persons story &amp; understand how they are feeling</a:t>
            </a:r>
            <a:endParaRPr lang="en-AU" altLang="en-US" sz="2800" b="1" i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2057400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Empathy has three parts:</a:t>
            </a:r>
            <a:endParaRPr lang="en-AU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8" name="Picture 8" descr="hh0173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25146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>
                <a:solidFill>
                  <a:srgbClr val="66FFFF"/>
                </a:solidFill>
              </a:rPr>
              <a:t>© </a:t>
            </a:r>
            <a:r>
              <a:rPr lang="en-AU" dirty="0">
                <a:solidFill>
                  <a:srgbClr val="66FFFF"/>
                </a:solidFill>
              </a:rPr>
              <a:t>Nurture </a:t>
            </a:r>
            <a:r>
              <a:rPr lang="en-AU" dirty="0" smtClean="0">
                <a:solidFill>
                  <a:srgbClr val="66FFFF"/>
                </a:solidFill>
              </a:rPr>
              <a:t>Works Foundation</a:t>
            </a:r>
            <a:endParaRPr lang="en-AU" dirty="0">
              <a:solidFill>
                <a:srgbClr val="66FFFF"/>
              </a:solidFill>
            </a:endParaRPr>
          </a:p>
        </p:txBody>
      </p:sp>
      <p:pic>
        <p:nvPicPr>
          <p:cNvPr id="14" name="Picture 13" descr="BUZ Rangers smal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rgbClr val="F8F8F8"/>
            </a:outerShdw>
          </a:effectLst>
        </p:spPr>
      </p:pic>
      <p:pic>
        <p:nvPicPr>
          <p:cNvPr id="15" name="Picture 14" descr="Combined Banner.jpg"/>
          <p:cNvPicPr>
            <a:picLocks noChangeAspect="1"/>
          </p:cNvPicPr>
          <p:nvPr/>
        </p:nvPicPr>
        <p:blipFill rotWithShape="1">
          <a:blip r:embed="rId6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3" grpId="0" build="p" autoUpdateAnimBg="0"/>
      <p:bldP spid="10245" grpId="0" autoUpdateAnimBg="0"/>
      <p:bldP spid="1024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077200" cy="8429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4800">
                <a:solidFill>
                  <a:srgbClr val="FFFF00"/>
                </a:solidFill>
                <a:latin typeface="Kids" pitchFamily="66" charset="0"/>
              </a:rPr>
              <a:t>Active Listening</a:t>
            </a:r>
          </a:p>
        </p:txBody>
      </p:sp>
      <p:pic>
        <p:nvPicPr>
          <p:cNvPr id="11271" name="Picture 7" descr="pe0332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1143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m0033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1143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hh01479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1143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hh01719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10668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hh0169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114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752600" y="1447800"/>
            <a:ext cx="44846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000">
                <a:solidFill>
                  <a:srgbClr val="9999FF"/>
                </a:solidFill>
                <a:latin typeface="Kristen ITC" panose="03050502040202030202" pitchFamily="66" charset="0"/>
              </a:rPr>
              <a:t>LISTEN </a:t>
            </a:r>
            <a:r>
              <a:rPr lang="en-US" altLang="en-US">
                <a:solidFill>
                  <a:srgbClr val="9999FF"/>
                </a:solidFill>
                <a:latin typeface="Kristen ITC" panose="03050502040202030202" pitchFamily="66" charset="0"/>
              </a:rPr>
              <a:t>to feelings</a:t>
            </a:r>
            <a:endParaRPr lang="en-AU" altLang="en-US">
              <a:solidFill>
                <a:srgbClr val="9999FF"/>
              </a:solidFill>
              <a:latin typeface="Kristen ITC" panose="03050502040202030202" pitchFamily="66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286000" y="2378075"/>
            <a:ext cx="5222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000">
                <a:solidFill>
                  <a:srgbClr val="FFCCCC"/>
                </a:solidFill>
                <a:latin typeface="Kristen ITC" panose="03050502040202030202" pitchFamily="66" charset="0"/>
              </a:rPr>
              <a:t>LISTEN </a:t>
            </a:r>
            <a:r>
              <a:rPr lang="en-US" altLang="en-US">
                <a:solidFill>
                  <a:srgbClr val="FFCCCC"/>
                </a:solidFill>
                <a:latin typeface="Kristen ITC" panose="03050502040202030202" pitchFamily="66" charset="0"/>
              </a:rPr>
              <a:t>with your eyes</a:t>
            </a:r>
            <a:endParaRPr lang="en-AU" altLang="en-US">
              <a:solidFill>
                <a:srgbClr val="FFCCCC"/>
              </a:solidFill>
              <a:latin typeface="Kristen ITC" panose="03050502040202030202" pitchFamily="66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895600" y="3368675"/>
            <a:ext cx="5980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000">
                <a:solidFill>
                  <a:srgbClr val="99FF66"/>
                </a:solidFill>
                <a:latin typeface="Kristen ITC" panose="03050502040202030202" pitchFamily="66" charset="0"/>
              </a:rPr>
              <a:t>TUNING IN </a:t>
            </a:r>
            <a:r>
              <a:rPr lang="en-US" altLang="en-US">
                <a:solidFill>
                  <a:srgbClr val="99FF66"/>
                </a:solidFill>
                <a:latin typeface="Kristen ITC" panose="03050502040202030202" pitchFamily="66" charset="0"/>
              </a:rPr>
              <a:t>body, voice</a:t>
            </a:r>
            <a:endParaRPr lang="en-AU" altLang="en-US">
              <a:solidFill>
                <a:srgbClr val="99FF66"/>
              </a:solidFill>
              <a:latin typeface="Kristen ITC" panose="03050502040202030202" pitchFamily="66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352800" y="4435475"/>
            <a:ext cx="4508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000">
                <a:solidFill>
                  <a:srgbClr val="FFCC99"/>
                </a:solidFill>
                <a:latin typeface="Kristen ITC" panose="03050502040202030202" pitchFamily="66" charset="0"/>
              </a:rPr>
              <a:t>ASKING </a:t>
            </a:r>
            <a:r>
              <a:rPr lang="en-US" altLang="en-US">
                <a:solidFill>
                  <a:srgbClr val="FFCC99"/>
                </a:solidFill>
                <a:latin typeface="Kristen ITC" panose="03050502040202030202" pitchFamily="66" charset="0"/>
              </a:rPr>
              <a:t>questions</a:t>
            </a:r>
            <a:endParaRPr lang="en-AU" altLang="en-US">
              <a:solidFill>
                <a:srgbClr val="FFCC99"/>
              </a:solidFill>
              <a:latin typeface="Kristen ITC" panose="03050502040202030202" pitchFamily="66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957638" y="5349875"/>
            <a:ext cx="3635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000">
                <a:solidFill>
                  <a:srgbClr val="FFFF00"/>
                </a:solidFill>
                <a:latin typeface="Kristen ITC" panose="03050502040202030202" pitchFamily="66" charset="0"/>
              </a:rPr>
              <a:t>REFRAMING</a:t>
            </a:r>
            <a:endParaRPr lang="en-AU" altLang="en-US" sz="400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7" name="Picture 16" descr="BUZ Rangers small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8" name="Picture 17" descr="Combined Banner.jpg"/>
          <p:cNvPicPr>
            <a:picLocks noChangeAspect="1"/>
          </p:cNvPicPr>
          <p:nvPr/>
        </p:nvPicPr>
        <p:blipFill rotWithShape="1">
          <a:blip r:embed="rId9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276" grpId="0" autoUpdateAnimBg="0"/>
      <p:bldP spid="11277" grpId="0" autoUpdateAnimBg="0"/>
      <p:bldP spid="11278" grpId="0" autoUpdateAnimBg="0"/>
      <p:bldP spid="11279" grpId="0" autoUpdateAnimBg="0"/>
      <p:bldP spid="1128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h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chocolatefactory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981950" cy="2538413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5" descr="spann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9951">
            <a:off x="1905000" y="1752600"/>
            <a:ext cx="4238625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5" name="Group 6"/>
          <p:cNvGrpSpPr>
            <a:grpSpLocks/>
          </p:cNvGrpSpPr>
          <p:nvPr/>
        </p:nvGrpSpPr>
        <p:grpSpPr bwMode="auto">
          <a:xfrm rot="3745624">
            <a:off x="1143000" y="3565525"/>
            <a:ext cx="3260725" cy="3140075"/>
            <a:chOff x="1632" y="1248"/>
            <a:chExt cx="2682" cy="2286"/>
          </a:xfrm>
        </p:grpSpPr>
        <p:sp>
          <p:nvSpPr>
            <p:cNvPr id="35850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8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/>
            <a:p>
              <a:endParaRPr lang="en-AU"/>
            </a:p>
          </p:txBody>
        </p:sp>
        <p:sp>
          <p:nvSpPr>
            <p:cNvPr id="35851" name="AutoShape 8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8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/>
            <a:p>
              <a:endParaRPr lang="en-AU"/>
            </a:p>
          </p:txBody>
        </p:sp>
        <p:sp>
          <p:nvSpPr>
            <p:cNvPr id="35852" name="AutoShape 9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8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/>
            <a:p>
              <a:endParaRPr lang="en-AU"/>
            </a:p>
          </p:txBody>
        </p:sp>
      </p:grpSp>
      <p:grpSp>
        <p:nvGrpSpPr>
          <p:cNvPr id="35846" name="Group 10"/>
          <p:cNvGrpSpPr>
            <a:grpSpLocks/>
          </p:cNvGrpSpPr>
          <p:nvPr/>
        </p:nvGrpSpPr>
        <p:grpSpPr bwMode="auto">
          <a:xfrm rot="-303590">
            <a:off x="4360863" y="3430588"/>
            <a:ext cx="3276600" cy="2971800"/>
            <a:chOff x="1632" y="1248"/>
            <a:chExt cx="2682" cy="2286"/>
          </a:xfrm>
        </p:grpSpPr>
        <p:sp>
          <p:nvSpPr>
            <p:cNvPr id="3584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8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/>
            <a:p>
              <a:endParaRPr lang="en-AU"/>
            </a:p>
          </p:txBody>
        </p:sp>
        <p:sp>
          <p:nvSpPr>
            <p:cNvPr id="35848" name="AutoShape 12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8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/>
            <a:p>
              <a:endParaRPr lang="en-AU"/>
            </a:p>
          </p:txBody>
        </p:sp>
        <p:sp>
          <p:nvSpPr>
            <p:cNvPr id="35849" name="AutoShape 13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8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/>
            <a:p>
              <a:endParaRPr lang="en-A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58674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Gilligans Island" panose="00000400000000000000" pitchFamily="2" charset="0"/>
              </a:rPr>
              <a:t>BUZ Rangers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5344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>
                <a:solidFill>
                  <a:srgbClr val="66FFFF"/>
                </a:solidFill>
                <a:latin typeface="Tahoma" panose="020B0604030504040204" pitchFamily="34" charset="0"/>
              </a:rPr>
              <a:t>PLAYGROUND LEADERSHIP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SzTx/>
              <a:buFont typeface="Tahoma" panose="020B0604030504040204" pitchFamily="34" charset="0"/>
              <a:buBlip>
                <a:blip r:embed="rId4"/>
              </a:buBlip>
            </a:pPr>
            <a:r>
              <a:rPr lang="en-US" altLang="en-US" sz="2800">
                <a:latin typeface="Tahoma" panose="020B0604030504040204" pitchFamily="34" charset="0"/>
              </a:rPr>
              <a:t> </a:t>
            </a:r>
            <a:r>
              <a:rPr lang="en-US" altLang="en-US" sz="2800">
                <a:latin typeface="Arial Narrow" panose="020B0606020202030204" pitchFamily="34" charset="0"/>
              </a:rPr>
              <a:t>Being good role model in the playground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SzTx/>
              <a:buFont typeface="Tahoma" panose="020B0604030504040204" pitchFamily="34" charset="0"/>
              <a:buBlip>
                <a:blip r:embed="rId4"/>
              </a:buBlip>
            </a:pPr>
            <a:r>
              <a:rPr lang="en-US" altLang="en-US" sz="2800">
                <a:latin typeface="Arial Narrow" panose="020B0606020202030204" pitchFamily="34" charset="0"/>
              </a:rPr>
              <a:t>  Helping kids play positively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SzTx/>
              <a:buFont typeface="Tahoma" panose="020B0604030504040204" pitchFamily="34" charset="0"/>
              <a:buBlip>
                <a:blip r:embed="rId4"/>
              </a:buBlip>
            </a:pPr>
            <a:r>
              <a:rPr lang="en-US" altLang="en-US" sz="2800">
                <a:latin typeface="Arial Narrow" panose="020B0606020202030204" pitchFamily="34" charset="0"/>
              </a:rPr>
              <a:t>  Being a friend to all kids in the playground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SzTx/>
              <a:buFont typeface="Tahoma" panose="020B0604030504040204" pitchFamily="34" charset="0"/>
              <a:buBlip>
                <a:blip r:embed="rId4"/>
              </a:buBlip>
            </a:pPr>
            <a:r>
              <a:rPr lang="en-US" altLang="en-US" sz="2800">
                <a:latin typeface="Arial Narrow" panose="020B0606020202030204" pitchFamily="34" charset="0"/>
              </a:rPr>
              <a:t>  Helping younger children with friendship issues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SzTx/>
              <a:buFont typeface="Tahoma" panose="020B0604030504040204" pitchFamily="34" charset="0"/>
              <a:buBlip>
                <a:blip r:embed="rId4"/>
              </a:buBlip>
            </a:pPr>
            <a:r>
              <a:rPr lang="en-US" altLang="en-US" sz="2800">
                <a:latin typeface="Arial Narrow" panose="020B0606020202030204" pitchFamily="34" charset="0"/>
              </a:rPr>
              <a:t>  Make the playground a safer &amp; positive place for everyone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SzTx/>
              <a:buFont typeface="Tahoma" panose="020B0604030504040204" pitchFamily="34" charset="0"/>
              <a:buBlip>
                <a:blip r:embed="rId4"/>
              </a:buBlip>
            </a:pPr>
            <a:r>
              <a:rPr lang="en-US" altLang="en-US" sz="2800">
                <a:latin typeface="Arial Narrow" panose="020B0606020202030204" pitchFamily="34" charset="0"/>
              </a:rPr>
              <a:t>  Being a friendly face that kids can go to for help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SzTx/>
              <a:buFont typeface="Tahoma" panose="020B0604030504040204" pitchFamily="34" charset="0"/>
              <a:buBlip>
                <a:blip r:embed="rId4"/>
              </a:buBlip>
            </a:pPr>
            <a:r>
              <a:rPr lang="en-US" altLang="en-US" sz="2800">
                <a:latin typeface="Arial Narrow" panose="020B0606020202030204" pitchFamily="34" charset="0"/>
              </a:rPr>
              <a:t>  Making the school a Build-Up Zone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SzTx/>
              <a:buFont typeface="Tahoma" panose="020B0604030504040204" pitchFamily="34" charset="0"/>
              <a:buBlip>
                <a:blip r:embed="rId4"/>
              </a:buBlip>
            </a:pPr>
            <a:r>
              <a:rPr lang="en-US" altLang="en-US" sz="2800">
                <a:latin typeface="Arial Narrow" panose="020B0606020202030204" pitchFamily="34" charset="0"/>
              </a:rPr>
              <a:t>  Peer mediation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AU" altLang="en-US" sz="2800">
              <a:latin typeface="Tahoma" panose="020B0604030504040204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4788" y="-17463"/>
            <a:ext cx="2817812" cy="3598863"/>
          </a:xfrm>
          <a:prstGeom prst="rect">
            <a:avLst/>
          </a:prstGeom>
          <a:noFill/>
          <a:ln>
            <a:noFill/>
          </a:ln>
          <a:effectLst>
            <a:outerShdw blurRad="50800" sx="102000" sy="102000" algn="ctr" rotWithShape="0">
              <a:schemeClr val="tx1">
                <a:alpha val="9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3" name="Picture 12" descr="BUZ Rangers small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4" name="Picture 13" descr="Combined Banner.jpg"/>
          <p:cNvPicPr>
            <a:picLocks noChangeAspect="1"/>
          </p:cNvPicPr>
          <p:nvPr/>
        </p:nvPicPr>
        <p:blipFill rotWithShape="1">
          <a:blip r:embed="rId7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5" grpId="0" build="allAtOnce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77200" cy="93345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latin typeface="Jokerman" panose="04090605060D06020702" pitchFamily="82" charset="0"/>
              </a:rPr>
              <a:t>C O N F L I C T   !!</a:t>
            </a:r>
          </a:p>
        </p:txBody>
      </p:sp>
      <p:pic>
        <p:nvPicPr>
          <p:cNvPr id="12301" name="Picture 13" descr="bd13728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890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pe0007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4413"/>
            <a:ext cx="1893888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85800" y="44196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4400" b="1">
                <a:solidFill>
                  <a:schemeClr val="tx2"/>
                </a:solidFill>
                <a:latin typeface="Arial Narrow" panose="020B0606020202030204" pitchFamily="34" charset="0"/>
              </a:rPr>
              <a:t>Throwing a spanner in the works</a:t>
            </a:r>
            <a:endParaRPr lang="en-AU" altLang="en-US" sz="4400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57200" y="5029200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en &amp; Stimpy" pitchFamily="2" charset="0"/>
              </a:rPr>
              <a:t>What causes fights</a:t>
            </a:r>
            <a:r>
              <a:rPr lang="en-US" sz="6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lump MT" pitchFamily="34" charset="0"/>
              </a:rPr>
              <a:t>?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1" name="Picture 10" descr="BUZ Rangers small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2" name="Picture 11" descr="Combined Banner.jpg"/>
          <p:cNvPicPr>
            <a:picLocks noChangeAspect="1"/>
          </p:cNvPicPr>
          <p:nvPr/>
        </p:nvPicPr>
        <p:blipFill rotWithShape="1">
          <a:blip r:embed="rId7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 autoUpdateAnimBg="0"/>
      <p:bldP spid="12303" grpId="0" autoUpdateAnimBg="0"/>
      <p:bldP spid="123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8077200" cy="7207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4000">
                <a:solidFill>
                  <a:srgbClr val="FFFF00"/>
                </a:solidFill>
                <a:latin typeface="Jokerman" panose="04090605060D06020702" pitchFamily="82" charset="0"/>
              </a:rPr>
              <a:t>Ways   of   handling   conflict</a:t>
            </a:r>
          </a:p>
        </p:txBody>
      </p:sp>
      <p:pic>
        <p:nvPicPr>
          <p:cNvPr id="13318" name="Picture 6" descr="an0002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20574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an0002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209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an00027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19812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an01350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1676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bd07347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66800"/>
            <a:ext cx="18065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33400" y="2286000"/>
            <a:ext cx="28956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Might is right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Fight – attack – aggression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Punch, yell or swear first</a:t>
            </a:r>
            <a:endParaRPr lang="en-AU" altLang="en-US" sz="1800" b="1">
              <a:latin typeface="Arial Narrow" panose="020B0606020202030204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429000" y="2362200"/>
            <a:ext cx="3048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You’re not gonna hurt me!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Run away or hide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Wimpish – lower head – give in</a:t>
            </a:r>
            <a:endParaRPr lang="en-AU" altLang="en-US" sz="1800" b="1">
              <a:latin typeface="Arial Narrow" panose="020B0606020202030204" pitchFamily="34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533400" y="4800600"/>
            <a:ext cx="2362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Complain, winge &amp; cry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Make a big fuss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Go and tell (dob)</a:t>
            </a:r>
            <a:endParaRPr lang="en-AU" altLang="en-US" sz="1800" b="1">
              <a:latin typeface="Arial Narrow" panose="020B0606020202030204" pitchFamily="34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6477000" y="2286000"/>
            <a:ext cx="2514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I’ll get them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Getting even (revenge)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Sly – keeping anger inside ready to snap</a:t>
            </a:r>
            <a:endParaRPr lang="en-AU" altLang="en-US" sz="1800" b="1">
              <a:latin typeface="Arial Narrow" panose="020B0606020202030204" pitchFamily="34" charset="0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276600" y="3810000"/>
            <a:ext cx="5029200" cy="2133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562600" y="3810000"/>
            <a:ext cx="45720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Peacemaker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Conflict there to be solved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Challenge not a problem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Work it out – talk it out 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Win Win</a:t>
            </a:r>
            <a:endParaRPr lang="en-AU" altLang="en-US" sz="1800" b="1">
              <a:latin typeface="Arial Narrow" panose="020B0606020202030204" pitchFamily="34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8" name="Picture 17" descr="BUZ Rangers small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9" name="Picture 18" descr="Combined Banner.jpg"/>
          <p:cNvPicPr>
            <a:picLocks noChangeAspect="1"/>
          </p:cNvPicPr>
          <p:nvPr/>
        </p:nvPicPr>
        <p:blipFill rotWithShape="1">
          <a:blip r:embed="rId10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13323" grpId="0" autoUpdateAnimBg="0"/>
      <p:bldP spid="13324" grpId="0" autoUpdateAnimBg="0"/>
      <p:bldP spid="13325" grpId="0" autoUpdateAnimBg="0"/>
      <p:bldP spid="13326" grpId="0" autoUpdateAnimBg="0"/>
      <p:bldP spid="13327" grpId="0" animBg="1"/>
      <p:bldP spid="1332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spann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9951">
            <a:off x="1219200" y="1752600"/>
            <a:ext cx="4238625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5" name="Group 5"/>
          <p:cNvGrpSpPr>
            <a:grpSpLocks/>
          </p:cNvGrpSpPr>
          <p:nvPr/>
        </p:nvGrpSpPr>
        <p:grpSpPr bwMode="auto">
          <a:xfrm rot="3745624">
            <a:off x="-441325" y="3565525"/>
            <a:ext cx="3260725" cy="3140075"/>
            <a:chOff x="1632" y="1248"/>
            <a:chExt cx="2682" cy="2286"/>
          </a:xfrm>
        </p:grpSpPr>
        <p:sp>
          <p:nvSpPr>
            <p:cNvPr id="3892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8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/>
            <a:p>
              <a:endParaRPr lang="en-AU"/>
            </a:p>
          </p:txBody>
        </p:sp>
        <p:sp>
          <p:nvSpPr>
            <p:cNvPr id="38926" name="AutoShape 7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8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/>
            <a:p>
              <a:endParaRPr lang="en-AU"/>
            </a:p>
          </p:txBody>
        </p:sp>
        <p:sp>
          <p:nvSpPr>
            <p:cNvPr id="38927" name="AutoShape 8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8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/>
            <a:p>
              <a:endParaRPr lang="en-AU"/>
            </a:p>
          </p:txBody>
        </p:sp>
      </p:grpSp>
      <p:grpSp>
        <p:nvGrpSpPr>
          <p:cNvPr id="38916" name="Group 9"/>
          <p:cNvGrpSpPr>
            <a:grpSpLocks/>
          </p:cNvGrpSpPr>
          <p:nvPr/>
        </p:nvGrpSpPr>
        <p:grpSpPr bwMode="auto">
          <a:xfrm rot="-303590">
            <a:off x="1676400" y="2743200"/>
            <a:ext cx="3276600" cy="2971800"/>
            <a:chOff x="1632" y="1248"/>
            <a:chExt cx="2682" cy="2286"/>
          </a:xfrm>
        </p:grpSpPr>
        <p:sp>
          <p:nvSpPr>
            <p:cNvPr id="38922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8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/>
            <a:p>
              <a:endParaRPr lang="en-AU"/>
            </a:p>
          </p:txBody>
        </p:sp>
        <p:sp>
          <p:nvSpPr>
            <p:cNvPr id="38923" name="AutoShape 11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8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/>
            <a:p>
              <a:endParaRPr lang="en-AU"/>
            </a:p>
          </p:txBody>
        </p:sp>
        <p:sp>
          <p:nvSpPr>
            <p:cNvPr id="38924" name="AutoShape 12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8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>
              <a:flatTx/>
            </a:bodyPr>
            <a:lstStyle/>
            <a:p>
              <a:endParaRPr lang="en-AU"/>
            </a:p>
          </p:txBody>
        </p:sp>
      </p:grp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152400" y="76200"/>
            <a:ext cx="88360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10000"/>
              </a:spcBef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goni" pitchFamily="34" charset="0"/>
              </a:rPr>
              <a:t>If your friendship factory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goni" pitchFamily="34" charset="0"/>
              </a:rPr>
              <a:t>breaks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goni" pitchFamily="34" charset="0"/>
              </a:rPr>
              <a:t>down -</a:t>
            </a:r>
          </a:p>
          <a:p>
            <a:pPr algn="ctr" eaLnBrk="1" hangingPunct="1">
              <a:spcBef>
                <a:spcPct val="10000"/>
              </a:spcBef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goni" pitchFamily="34" charset="0"/>
              </a:rPr>
              <a:t>you don’t close it up </a:t>
            </a:r>
          </a:p>
          <a:p>
            <a:pPr algn="ctr" eaLnBrk="1" hangingPunct="1">
              <a:spcBef>
                <a:spcPct val="10000"/>
              </a:spcBef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goni" pitchFamily="34" charset="0"/>
              </a:rPr>
              <a:t>and go out of business</a:t>
            </a:r>
          </a:p>
          <a:p>
            <a:pPr algn="r" eaLnBrk="1" hangingPunct="1">
              <a:spcBef>
                <a:spcPct val="10000"/>
              </a:spcBef>
              <a:defRPr/>
            </a:pPr>
            <a:r>
              <a:rPr lang="en-US" sz="6000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cket" pitchFamily="2" charset="0"/>
              </a:rPr>
              <a:t>You fix it up!</a:t>
            </a:r>
          </a:p>
        </p:txBody>
      </p:sp>
      <p:pic>
        <p:nvPicPr>
          <p:cNvPr id="38918" name="Picture 14" descr="kids1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2590800"/>
            <a:ext cx="4872037" cy="3743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4" name="Picture 13" descr="BUZ Rangers smal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5" name="Picture 14" descr="Combined Banner.jpg"/>
          <p:cNvPicPr>
            <a:picLocks noChangeAspect="1"/>
          </p:cNvPicPr>
          <p:nvPr/>
        </p:nvPicPr>
        <p:blipFill rotWithShape="1">
          <a:blip r:embed="rId5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0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0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0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0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 descr="90%"/>
          <p:cNvSpPr>
            <a:spLocks noChangeArrowheads="1"/>
          </p:cNvSpPr>
          <p:nvPr/>
        </p:nvSpPr>
        <p:spPr bwMode="auto">
          <a:xfrm>
            <a:off x="0" y="-1143000"/>
            <a:ext cx="9144000" cy="8001000"/>
          </a:xfrm>
          <a:prstGeom prst="cloudCallout">
            <a:avLst>
              <a:gd name="adj1" fmla="val -94898"/>
              <a:gd name="adj2" fmla="val 47819"/>
            </a:avLst>
          </a:prstGeom>
          <a:pattFill prst="pct90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8000">
              <a:solidFill>
                <a:srgbClr val="CC3300"/>
              </a:solidFill>
              <a:latin typeface="Another" pitchFamily="2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762000" y="365125"/>
            <a:ext cx="3276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Jokerman" pitchFamily="82" charset="0"/>
              </a:rPr>
              <a:t>Solving Fights</a:t>
            </a:r>
            <a:endParaRPr lang="en-AU" sz="6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Jokerman" pitchFamily="82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57200" y="3489325"/>
            <a:ext cx="3352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Impact" panose="020B0806030902050204" pitchFamily="34" charset="0"/>
              </a:rPr>
              <a:t>The Hopscotch Conflict Resolution Method</a:t>
            </a:r>
            <a:endParaRPr lang="en-AU" altLang="en-US" sz="40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39941" name="Picture 5" descr="rpoxpem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0825"/>
            <a:ext cx="21621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kasjvubr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76588"/>
            <a:ext cx="21336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BuzLaying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24384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 descr="h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562600"/>
            <a:ext cx="1371600" cy="1066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 descr="hs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527550"/>
            <a:ext cx="1371600" cy="10350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8" name="Picture 10" descr="hs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473450"/>
            <a:ext cx="1371600" cy="10509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9" name="Picture 11" descr="hs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1485900" cy="1139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 descr="hs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1485900" cy="1139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1" name="Picture 13" descr="hs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143000"/>
            <a:ext cx="1552575" cy="11128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hs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1543050" cy="10953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3" name="Picture 15" descr="b2pr_ufr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1860">
            <a:off x="4102100" y="2565400"/>
            <a:ext cx="116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20" name="Picture 19" descr="BUZ Rangers small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21" name="Picture 20" descr="Combined Banner.jpg"/>
          <p:cNvPicPr>
            <a:picLocks noChangeAspect="1"/>
          </p:cNvPicPr>
          <p:nvPr/>
        </p:nvPicPr>
        <p:blipFill rotWithShape="1">
          <a:blip r:embed="rId14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2" decel="100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92" decel="100000"/>
                                        <p:tgtEl>
                                          <p:spTgt spid="583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92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92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92" decel="100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92" decel="100000"/>
                                        <p:tgtEl>
                                          <p:spTgt spid="583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92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92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92" decel="100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92" decel="100000"/>
                                        <p:tgtEl>
                                          <p:spTgt spid="583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92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92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92" decel="100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92" decel="100000"/>
                                        <p:tgtEl>
                                          <p:spTgt spid="583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192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92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92" decel="100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92" decel="100000"/>
                                        <p:tgtEl>
                                          <p:spTgt spid="583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192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192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92" decel="100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92" decel="100000"/>
                                        <p:tgtEl>
                                          <p:spTgt spid="583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192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192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92" decel="100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92" decel="100000"/>
                                        <p:tgtEl>
                                          <p:spTgt spid="583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192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192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 autoUpdateAnimBg="0"/>
      <p:bldP spid="58371" grpId="0" autoUpdateAnimBg="0"/>
      <p:bldP spid="5837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720725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4000">
                <a:solidFill>
                  <a:srgbClr val="6600FF"/>
                </a:solidFill>
                <a:latin typeface="Kids" pitchFamily="66" charset="0"/>
              </a:rPr>
              <a:t>Peer Mediation – </a:t>
            </a:r>
            <a:r>
              <a:rPr lang="en-US" altLang="en-US" sz="4000">
                <a:solidFill>
                  <a:srgbClr val="FF0000"/>
                </a:solidFill>
                <a:latin typeface="Kids" pitchFamily="66" charset="0"/>
              </a:rPr>
              <a:t>The Process</a:t>
            </a:r>
          </a:p>
        </p:txBody>
      </p:sp>
      <p:pic>
        <p:nvPicPr>
          <p:cNvPr id="14351" name="Picture 15" descr="j01210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23622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81000" y="1066800"/>
            <a:ext cx="4114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10000"/>
              </a:spcBef>
              <a:buFontTx/>
              <a:buAutoNum type="arabicPeriod"/>
              <a:defRPr/>
            </a:pPr>
            <a:r>
              <a:rPr lang="en-US" sz="5000" dirty="0">
                <a:latin typeface="Socket" pitchFamily="2" charset="0"/>
              </a:rPr>
              <a:t> </a:t>
            </a:r>
            <a:r>
              <a:rPr lang="en-US" sz="5000" dirty="0"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</a:rPr>
              <a:t>Ask</a:t>
            </a:r>
          </a:p>
          <a:p>
            <a:pPr marL="457200" indent="-457200" eaLnBrk="1" hangingPunct="1">
              <a:spcBef>
                <a:spcPct val="10000"/>
              </a:spcBef>
              <a:buFontTx/>
              <a:buAutoNum type="arabicPeriod"/>
              <a:defRPr/>
            </a:pPr>
            <a:r>
              <a:rPr lang="en-US" sz="5000" dirty="0"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</a:rPr>
              <a:t> What happened</a:t>
            </a:r>
          </a:p>
          <a:p>
            <a:pPr marL="457200" indent="-457200" eaLnBrk="1" hangingPunct="1">
              <a:spcBef>
                <a:spcPct val="10000"/>
              </a:spcBef>
              <a:buFontTx/>
              <a:buAutoNum type="arabicPeriod"/>
              <a:defRPr/>
            </a:pPr>
            <a:r>
              <a:rPr lang="en-US" sz="5000" dirty="0"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</a:rPr>
              <a:t> Feelings</a:t>
            </a:r>
          </a:p>
          <a:p>
            <a:pPr marL="457200" indent="-457200" eaLnBrk="1" hangingPunct="1">
              <a:spcBef>
                <a:spcPct val="10000"/>
              </a:spcBef>
              <a:buFontTx/>
              <a:buAutoNum type="arabicPeriod"/>
              <a:defRPr/>
            </a:pPr>
            <a:r>
              <a:rPr lang="en-US" sz="5000" dirty="0"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</a:rPr>
              <a:t> Listen</a:t>
            </a:r>
          </a:p>
          <a:p>
            <a:pPr marL="457200" indent="-457200" eaLnBrk="1" hangingPunct="1">
              <a:spcBef>
                <a:spcPct val="10000"/>
              </a:spcBef>
              <a:buFontTx/>
              <a:buAutoNum type="arabicPeriod"/>
              <a:defRPr/>
            </a:pPr>
            <a:r>
              <a:rPr lang="en-US" sz="5000" dirty="0"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</a:rPr>
              <a:t> Problem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114800" y="1468438"/>
            <a:ext cx="33528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10000"/>
              </a:spcBef>
              <a:defRPr/>
            </a:pPr>
            <a:r>
              <a:rPr lang="en-US" sz="5000" dirty="0">
                <a:latin typeface="Socket" pitchFamily="2" charset="0"/>
              </a:rPr>
              <a:t>6. </a:t>
            </a:r>
            <a:r>
              <a:rPr lang="en-US" sz="5000" dirty="0"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</a:rPr>
              <a:t>Options</a:t>
            </a:r>
          </a:p>
          <a:p>
            <a:pPr marL="457200" indent="-457200" eaLnBrk="1" hangingPunct="1">
              <a:spcBef>
                <a:spcPct val="10000"/>
              </a:spcBef>
              <a:defRPr/>
            </a:pPr>
            <a:r>
              <a:rPr lang="en-US" sz="5000" dirty="0"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</a:rPr>
              <a:t>7. Choose</a:t>
            </a:r>
          </a:p>
          <a:p>
            <a:pPr marL="457200" indent="-457200" eaLnBrk="1" hangingPunct="1">
              <a:spcBef>
                <a:spcPct val="10000"/>
              </a:spcBef>
              <a:defRPr/>
            </a:pPr>
            <a:r>
              <a:rPr lang="en-US" sz="5000" dirty="0"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</a:rPr>
              <a:t>8. Fix</a:t>
            </a:r>
          </a:p>
          <a:p>
            <a:pPr marL="457200" indent="-457200" eaLnBrk="1" hangingPunct="1">
              <a:spcBef>
                <a:spcPct val="10000"/>
              </a:spcBef>
              <a:defRPr/>
            </a:pPr>
            <a:r>
              <a:rPr lang="en-US" sz="5000" dirty="0"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</a:rPr>
              <a:t>9. Thanks</a:t>
            </a:r>
          </a:p>
          <a:p>
            <a:pPr marL="457200" indent="-457200" eaLnBrk="1" hangingPunct="1">
              <a:spcBef>
                <a:spcPct val="10000"/>
              </a:spcBef>
              <a:defRPr/>
            </a:pPr>
            <a:r>
              <a:rPr lang="en-US" sz="5000" dirty="0"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</a:rPr>
              <a:t>10. Check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0" name="Picture 9" descr="BUZ Rangers smal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1" name="Picture 10" descr="Combined Banner.jpg"/>
          <p:cNvPicPr>
            <a:picLocks noChangeAspect="1"/>
          </p:cNvPicPr>
          <p:nvPr/>
        </p:nvPicPr>
        <p:blipFill rotWithShape="1">
          <a:blip r:embed="rId6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14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14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14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14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14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14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4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4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4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500"/>
                                        <p:tgtEl>
                                          <p:spTgt spid="14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500"/>
                                        <p:tgtEl>
                                          <p:spTgt spid="14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500"/>
                                        <p:tgtEl>
                                          <p:spTgt spid="14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500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500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500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500"/>
                                        <p:tgtEl>
                                          <p:spTgt spid="14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500"/>
                                        <p:tgtEl>
                                          <p:spTgt spid="14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500"/>
                                        <p:tgtEl>
                                          <p:spTgt spid="14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500"/>
                                        <p:tgtEl>
                                          <p:spTgt spid="14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500"/>
                                        <p:tgtEl>
                                          <p:spTgt spid="14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500"/>
                                        <p:tgtEl>
                                          <p:spTgt spid="14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500"/>
                                        <p:tgtEl>
                                          <p:spTgt spid="14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500"/>
                                        <p:tgtEl>
                                          <p:spTgt spid="14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500"/>
                                        <p:tgtEl>
                                          <p:spTgt spid="14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500"/>
                                        <p:tgtEl>
                                          <p:spTgt spid="14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500"/>
                                        <p:tgtEl>
                                          <p:spTgt spid="14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500"/>
                                        <p:tgtEl>
                                          <p:spTgt spid="14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72072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Kids" pitchFamily="66" charset="0"/>
              </a:rPr>
              <a:t>Peer Mediation</a:t>
            </a:r>
            <a:r>
              <a:rPr lang="en-US" altLang="en-US" sz="4000">
                <a:solidFill>
                  <a:srgbClr val="6600FF"/>
                </a:solidFill>
                <a:latin typeface="Kids" pitchFamily="66" charset="0"/>
              </a:rPr>
              <a:t> – </a:t>
            </a:r>
            <a:r>
              <a:rPr lang="en-US" altLang="en-US" sz="4000">
                <a:solidFill>
                  <a:srgbClr val="000000"/>
                </a:solidFill>
                <a:latin typeface="Kids" pitchFamily="66" charset="0"/>
              </a:rPr>
              <a:t>Ground Rules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8600" y="1760538"/>
            <a:ext cx="80010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AutoNum type="arabicPeriod"/>
            </a:pPr>
            <a:r>
              <a:rPr lang="en-US" altLang="en-US" b="1">
                <a:solidFill>
                  <a:srgbClr val="CCFFFF"/>
                </a:solidFill>
                <a:latin typeface="Arial Narrow" panose="020B0606020202030204" pitchFamily="34" charset="0"/>
              </a:rPr>
              <a:t>Both must agree to sort it out</a:t>
            </a:r>
          </a:p>
          <a:p>
            <a:pPr eaLnBrk="1" hangingPunct="1">
              <a:spcBef>
                <a:spcPct val="50000"/>
              </a:spcBef>
              <a:buSzTx/>
              <a:buFontTx/>
              <a:buAutoNum type="arabicPeriod"/>
            </a:pPr>
            <a:r>
              <a:rPr lang="en-US" altLang="en-US" b="1">
                <a:solidFill>
                  <a:srgbClr val="CCFFFF"/>
                </a:solidFill>
                <a:latin typeface="Arial Narrow" panose="020B0606020202030204" pitchFamily="34" charset="0"/>
              </a:rPr>
              <a:t>Only one person talks at a                            time  -  without interrupting</a:t>
            </a:r>
          </a:p>
          <a:p>
            <a:pPr eaLnBrk="1" hangingPunct="1">
              <a:spcBef>
                <a:spcPct val="50000"/>
              </a:spcBef>
              <a:buSzTx/>
              <a:buFontTx/>
              <a:buAutoNum type="arabicPeriod"/>
            </a:pPr>
            <a:r>
              <a:rPr lang="en-US" altLang="en-US" b="1">
                <a:solidFill>
                  <a:srgbClr val="CCFFFF"/>
                </a:solidFill>
                <a:latin typeface="Arial Narrow" panose="020B0606020202030204" pitchFamily="34" charset="0"/>
              </a:rPr>
              <a:t>No name calling or swearing (or hitting)</a:t>
            </a:r>
          </a:p>
          <a:p>
            <a:pPr eaLnBrk="1" hangingPunct="1">
              <a:spcBef>
                <a:spcPct val="50000"/>
              </a:spcBef>
              <a:buSzTx/>
              <a:buFontTx/>
              <a:buAutoNum type="arabicPeriod"/>
            </a:pPr>
            <a:r>
              <a:rPr lang="en-US" altLang="en-US" b="1">
                <a:solidFill>
                  <a:srgbClr val="CCFFFF"/>
                </a:solidFill>
                <a:latin typeface="Arial Narrow" panose="020B0606020202030204" pitchFamily="34" charset="0"/>
              </a:rPr>
              <a:t>Work towards solving the problem</a:t>
            </a:r>
          </a:p>
          <a:p>
            <a:pPr eaLnBrk="1" hangingPunct="1">
              <a:spcBef>
                <a:spcPct val="50000"/>
              </a:spcBef>
              <a:buSzTx/>
              <a:buFontTx/>
              <a:buAutoNum type="arabicPeriod"/>
            </a:pPr>
            <a:r>
              <a:rPr lang="en-US" altLang="en-US" b="1">
                <a:solidFill>
                  <a:srgbClr val="CCFFFF"/>
                </a:solidFill>
                <a:latin typeface="Arial Narrow" panose="020B0606020202030204" pitchFamily="34" charset="0"/>
              </a:rPr>
              <a:t>Don’t “MAKE” them say sorry to each other</a:t>
            </a:r>
          </a:p>
        </p:txBody>
      </p:sp>
      <p:pic>
        <p:nvPicPr>
          <p:cNvPr id="41988" name="Picture 6" descr="kids1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990600"/>
            <a:ext cx="3867150" cy="297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9" name="Picture 8" descr="BUZ Rangers smal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0" name="Picture 9" descr="Combined Banner.jpg"/>
          <p:cNvPicPr>
            <a:picLocks noChangeAspect="1"/>
          </p:cNvPicPr>
          <p:nvPr/>
        </p:nvPicPr>
        <p:blipFill rotWithShape="1">
          <a:blip r:embed="rId6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 autoUpdateAnimBg="0"/>
      <p:bldP spid="1536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86200" y="0"/>
            <a:ext cx="52578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4343400" y="381000"/>
            <a:ext cx="441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6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Sketch Block" panose="02000000000000000000" pitchFamily="2" charset="0"/>
              </a:rPr>
              <a:t>Gimme 5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886200" y="1752600"/>
            <a:ext cx="518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80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lue Highway Linocut" pitchFamily="2" charset="0"/>
              </a:rPr>
              <a:t>Ways to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80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lue Highway Linocut" pitchFamily="2" charset="0"/>
              </a:rPr>
              <a:t>Bully-proof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80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lue Highway Linocut" pitchFamily="2" charset="0"/>
              </a:rPr>
              <a:t>yourself</a:t>
            </a:r>
            <a:endParaRPr lang="en-AU" sz="8000" b="1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lue Highway Linocut" pitchFamily="2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7" name="Picture 6" descr="BUZ Rangers smal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8" name="Picture 7" descr="Combined Banner.jpg"/>
          <p:cNvPicPr>
            <a:picLocks noChangeAspect="1"/>
          </p:cNvPicPr>
          <p:nvPr/>
        </p:nvPicPr>
        <p:blipFill rotWithShape="1">
          <a:blip r:embed="rId4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3016" name="Content Placeholder 2"/>
          <p:cNvPicPr>
            <a:picLocks noGrp="1" noChangeAspect="1"/>
          </p:cNvPicPr>
          <p:nvPr>
            <p:ph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90563"/>
            <a:ext cx="4716463" cy="47148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6200" y="0"/>
            <a:ext cx="52578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4343400" y="152400"/>
            <a:ext cx="441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6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Sketch Block" panose="02000000000000000000" pitchFamily="2" charset="0"/>
              </a:rPr>
              <a:t>Gimme 5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343400" y="1752600"/>
            <a:ext cx="480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ids" pitchFamily="66" charset="0"/>
              </a:rPr>
              <a:t>1.  Walk</a:t>
            </a:r>
            <a:endParaRPr lang="en-AU" sz="6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ids" pitchFamily="66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962400" y="1143000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Arial Narrow" panose="020B0606020202030204" pitchFamily="34" charset="0"/>
              </a:rPr>
              <a:t>5 Ways to Bully-proof yourself</a:t>
            </a:r>
            <a:endParaRPr lang="en-AU" altLang="en-US" b="1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pic>
        <p:nvPicPr>
          <p:cNvPr id="59398" name="Picture 6" descr="pe0171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1752600"/>
            <a:ext cx="3717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267200" y="54102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igans Island" panose="00000400000000000000" pitchFamily="2" charset="0"/>
              </a:rPr>
              <a:t>The Weak Way</a:t>
            </a:r>
            <a:endParaRPr lang="en-AU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igans Island" panose="00000400000000000000" pitchFamily="2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0" name="Picture 9" descr="BUZ Rangers smal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1" name="Picture 10" descr="Combined Banner.jpg"/>
          <p:cNvPicPr>
            <a:picLocks noChangeAspect="1"/>
          </p:cNvPicPr>
          <p:nvPr/>
        </p:nvPicPr>
        <p:blipFill rotWithShape="1">
          <a:blip r:embed="rId5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4043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4044" name="Content Placeholder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0563"/>
            <a:ext cx="47164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75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xit" presetSubtype="8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 autoUpdateAnimBg="0"/>
      <p:bldP spid="59395" grpId="0" animBg="1"/>
      <p:bldP spid="59396" grpId="0" autoUpdateAnimBg="0"/>
      <p:bldP spid="59397" grpId="0" autoUpdateAnimBg="0"/>
      <p:bldP spid="593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0"/>
            <a:ext cx="52578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962400" y="1371600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Arial Narrow" panose="020B0606020202030204" pitchFamily="34" charset="0"/>
              </a:rPr>
              <a:t>5 Ways to Bully-proof yourself</a:t>
            </a:r>
            <a:endParaRPr lang="en-AU" altLang="en-US" b="1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pic>
        <p:nvPicPr>
          <p:cNvPr id="60420" name="Picture 4" descr="pe0171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2590800"/>
            <a:ext cx="4037013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733800" y="5334000"/>
            <a:ext cx="56388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idTYPEPaint" pitchFamily="2" charset="0"/>
              </a:rPr>
              <a:t>The agro way</a:t>
            </a:r>
            <a:endParaRPr lang="en-AU" sz="4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idTYPEPaint" pitchFamily="2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4343400" y="381000"/>
            <a:ext cx="441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6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Sketch Block" panose="02000000000000000000" pitchFamily="2" charset="0"/>
              </a:rPr>
              <a:t>Gimme 5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267200" y="1828800"/>
            <a:ext cx="480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ids" pitchFamily="66" charset="0"/>
              </a:rPr>
              <a:t>1.  Walk</a:t>
            </a:r>
            <a:endParaRPr lang="en-AU" sz="6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ids" pitchFamily="66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0" name="Picture 9" descr="BUZ Rangers smal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1" name="Picture 10" descr="Combined Banner.jpg"/>
          <p:cNvPicPr>
            <a:picLocks noChangeAspect="1"/>
          </p:cNvPicPr>
          <p:nvPr/>
        </p:nvPicPr>
        <p:blipFill rotWithShape="1">
          <a:blip r:embed="rId5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5067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5068" name="Content Placeholder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0563"/>
            <a:ext cx="47164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75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11 C 0.00035 0.01503 0.00382 0.02012 0.00833 0.02405 C 0.0158 0.02266 0.02378 0.02498 0.02656 0.0148 C 0.02743 0.01665 0.02865 0.01827 0.02917 0.02035 C 0.03385 0.04162 0.02257 0.03237 0.04861 0.03515 C 0.04913 0.03769 0.04844 0.04093 0.05 0.04255 C 0.05122 0.0437 0.05313 0.04208 0.05417 0.0407 C 0.05903 0.03422 0.05938 0.03099 0.06111 0.02405 C 0.06146 0.02428 0.06997 0.02682 0.07083 0.02775 C 0.07813 0.03561 0.07135 0.04532 0.08056 0.05365 C 0.08281 0.05295 0.08542 0.05318 0.0875 0.0518 C 0.09063 0.04995 0.09583 0.0444 0.09583 0.04463 C 0.0967 0.04625 0.09722 0.04879 0.09861 0.04995 C 0.10104 0.05203 0.10417 0.05249 0.10694 0.05365 C 0.11146 0.05573 0.11493 0.05896 0.11944 0.06104 C 0.12639 0.06035 0.13472 0.06313 0.14028 0.05735 C 0.15313 0.0437 0.13438 0.05966 0.14444 0.04625 C 0.14583 0.0444 0.14809 0.0437 0.15 0.04255 C 0.15903 0.04648 0.15 0.0407 0.15556 0.05735 C 0.15625 0.05943 0.15833 0.05989 0.15972 0.06104 C 0.16441 0.06035 0.1691 0.06058 0.17361 0.05919 C 0.17847 0.05781 0.1776 0.05388 0.18056 0.04995 C 0.18333 0.04625 0.18542 0.04602 0.18889 0.0444 C 0.20694 0.04509 0.225 0.04625 0.24306 0.04625 C 0.24635 0.04625 0.25156 0.04833 0.25278 0.0444 C 0.25521 0.037 0.25191 0.02844 0.25139 0.02035 C 0.2566 0.01573 0.26354 0.00787 0.27083 0.0185 C 0.27465 0.02405 0.27066 0.03353 0.27222 0.0407 C 0.27274 0.04278 0.27465 0.04417 0.27639 0.0444 C 0.28976 0.04602 0.3033 0.04555 0.31667 0.04625 C 0.33003 0.0481 0.34358 0.04879 0.35694 0.0518 C 0.35747 0.05365 0.35903 0.0555 0.35833 0.05735 C 0.35677 0.06151 0.34705 0.05688 0.35972 0.06104 C 0.36545 0.06613 0.36997 0.07122 0.37639 0.07399 C 0.39392 0.06613 0.38177 0.07052 0.41389 0.06844 C 0.4158 0.06775 0.41753 0.06729 0.41944 0.06659 C 0.42083 0.06613 0.425 0.06544 0.42361 0.06474 C 0.41736 0.06197 0.41059 0.06266 0.40417 0.06104 C 0.4033 0.05919 0.40156 0.05781 0.40139 0.0555 C 0.39965 0.03538 0.40955 0.04509 0.42222 0.04625 C 0.425 0.05735 0.42778 0.0481 0.43056 0.05919 C 0.45174 0.04972 0.43993 0.05781 0.4625 0.02775 C 0.46389 0.0259 0.46667 0.0222 0.46667 0.02243 C 0.46875 -0.01017 0.46372 -0.00601 0.49028 -0.0037 C 0.4908 0.00555 0.49045 0.0148 0.49167 0.02405 C 0.49253 0.03145 0.50538 0.04486 0.51111 0.04995 C 0.52031 0.04185 0.51632 0.02821 0.525 0.01665 C 0.52552 0.0148 0.525 0.01203 0.52639 0.0111 C 0.52778 0.01018 0.53038 0.0111 0.53056 0.01295 C 0.53281 0.03261 0.53177 0.03168 0.525 0.0407 C 0.5276 0.0511 0.52483 0.04555 0.5375 0.0481 C 0.54583 0.04972 0.55399 0.0511 0.56111 0.05735 C 0.56198 0.05919 0.5625 0.06174 0.56389 0.06289 C 0.56632 0.06498 0.57222 0.06659 0.57222 0.06682 C 0.57309 0.0622 0.57465 0.05804 0.575 0.05365 C 0.57604 0.04208 0.57344 0.0296 0.57639 0.0185 C 0.57795 0.01295 0.60035 0.0007 0.58611 0.00555 C 0.58698 0.0111 0.58715 0.01711 0.58889 0.0222 C 0.5901 0.02567 0.60104 0.02937 0.60139 0.0296 C 0.61285 0.03469 0.62552 0.03076 0.6375 0.03145 C 0.64514 0.03492 0.64774 0.04232 0.65417 0.0481 C 0.65503 0.04625 0.65677 0.04486 0.65694 0.04255 C 0.65729 0.03399 0.65712 0.02498 0.65556 0.01665 C 0.65521 0.01457 0.65295 0.01388 0.65139 0.01295 C 0.64583 0.00972 0.63924 0.00763 0.63333 0.00555 C 0.62778 0.00625 0.61979 0.01341 0.61667 0.0074 C 0.60295 -0.01919 0.61337 -0.02196 0.62222 -0.02589 C 0.62413 -0.0252 0.62622 -0.02543 0.62778 -0.02404 C 0.62917 -0.02289 0.62899 -0.01942 0.63056 -0.01849 C 0.63403 -0.01618 0.63802 -0.01641 0.64167 -0.01479 C 0.64497 -0.01341 0.64809 -0.01063 0.65139 -0.00924 C 0.65226 -0.00739 0.65278 -0.00485 0.65417 -0.0037 C 0.65573 -0.00231 0.65799 -0.00277 0.65972 -0.00185 C 0.66701 0.00232 0.67292 0.00763 0.68056 0.0111 C 0.68368 0.01249 0.68889 0.0185 0.68889 0.01873 C 0.68976 0.02035 0.68993 0.02405 0.69167 0.02405 C 0.6934 0.02405 0.69375 0.02058 0.69444 0.0185 C 0.69566 0.01503 0.69635 0.0111 0.69722 0.0074 C 0.69774 0.00555 0.69722 0.00255 0.69861 0.00185 C 0.70712 -0.00185 0.70139 0.00024 0.71667 -0.00185 C 0.71615 -0.00555 0.71458 -0.00924 0.71528 -0.01294 C 0.71684 -0.02127 0.72639 -0.01479 0.72917 -0.01109 " pathEditMode="relative" rAng="0" ptsTypes="fffffffffffffffffffffffffffffffffffffffffffffffffffffffffffffffffffffffffffffffffA">
                                      <p:cBhvr>
                                        <p:cTn id="29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1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xit" presetSubtype="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60419" grpId="0" autoUpdateAnimBg="0"/>
      <p:bldP spid="60421" grpId="0"/>
      <p:bldP spid="60423" grpId="0" animBg="1"/>
      <p:bldP spid="6042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52578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962400" y="1371600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Arial Narrow" panose="020B0606020202030204" pitchFamily="34" charset="0"/>
              </a:rPr>
              <a:t>5 Ways to Bully-proof yourself</a:t>
            </a:r>
            <a:endParaRPr lang="en-AU" altLang="en-US" b="1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pic>
        <p:nvPicPr>
          <p:cNvPr id="61444" name="Picture 4" descr="j02152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2743200"/>
            <a:ext cx="35052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4419600" y="5257800"/>
            <a:ext cx="4267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AU" sz="4800" b="1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74053" dir="18057825" algn="ctr" rotWithShape="0">
                    <a:srgbClr val="000099"/>
                  </a:outerShdw>
                </a:effectLst>
                <a:latin typeface="Comic Sans MS" panose="030F0702030302020204" pitchFamily="66" charset="0"/>
              </a:rPr>
              <a:t>The Cool Way</a:t>
            </a:r>
          </a:p>
        </p:txBody>
      </p:sp>
      <p:sp>
        <p:nvSpPr>
          <p:cNvPr id="61447" name="WordArt 7"/>
          <p:cNvSpPr>
            <a:spLocks noChangeArrowheads="1" noChangeShapeType="1" noTextEdit="1"/>
          </p:cNvSpPr>
          <p:nvPr/>
        </p:nvSpPr>
        <p:spPr bwMode="auto">
          <a:xfrm>
            <a:off x="4343400" y="381000"/>
            <a:ext cx="441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6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Sketch Block" panose="02000000000000000000" pitchFamily="2" charset="0"/>
              </a:rPr>
              <a:t>Gimme 5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343400" y="1981200"/>
            <a:ext cx="480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ids" pitchFamily="66" charset="0"/>
              </a:rPr>
              <a:t>1.  Walk</a:t>
            </a:r>
            <a:endParaRPr lang="en-AU" sz="6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ids" pitchFamily="66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0" name="Picture 9" descr="BUZ Rangers smal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1" name="Picture 10" descr="Combined Banner.jpg"/>
          <p:cNvPicPr>
            <a:picLocks noChangeAspect="1"/>
          </p:cNvPicPr>
          <p:nvPr/>
        </p:nvPicPr>
        <p:blipFill rotWithShape="1">
          <a:blip r:embed="rId5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6091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6092" name="Content Placeholder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0563"/>
            <a:ext cx="47164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0.02127 C 0.00243 0.02035 0.00434 0.02035 0.00625 0.01989 C 0.00885 0.01942 0.01458 0.01827 0.01458 0.0185 C 0.02396 0.01919 0.02569 0.01989 0.03403 0.02359 C 0.03976 0.02613 0.05104 0.02752 0.05816 0.02867 C 0.12431 0.02752 0.11285 0.0289 0.15 0.02567 C 0.15816 0.02359 0.16719 0.02359 0.17552 0.02174 C 0.18194 0.02035 0.18802 0.01919 0.19444 0.01827 C 0.19861 0.01619 0.19931 0.01642 0.20156 0.01318 C 0.20226 0.01226 0.20191 0.01133 0.2033 0.01087 C 0.20382 0.00948 0.20556 0.00994 0.20712 0.00948 C 0.20833 0.01156 0.21024 0.02613 0.21424 0.02659 C 0.22587 0.02775 0.23715 0.02705 0.24878 0.02752 C 0.25243 0.02752 0.32517 0.03168 0.35469 0.02474 C 0.35816 0.0215 0.35903 0.01827 0.36354 0.01526 C 0.36684 0.01295 0.37622 0.01133 0.37622 0.01156 C 0.38125 0.00162 0.37743 0.00601 0.41233 0.00948 C 0.41563 0.00994 0.41858 0.01249 0.4224 0.01318 C 0.44549 0.01711 0.43628 0.01572 0.46389 0.01711 C 0.47066 0.01873 0.47639 0.01642 0.48351 0.01526 C 0.49497 0.01318 0.50677 0.01387 0.51858 0.01318 C 0.57257 0.01017 0.62847 0.01156 0.6816 0.00278 C 0.69514 0.0007 0.71563 0.00601 0.725 0.00046 " pathEditMode="relative" rAng="0" ptsTypes="ffffffffffffffffffffffA">
                                      <p:cBhvr>
                                        <p:cTn id="42" dur="3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44" presetID="2" presetClass="exit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3" grpId="0" autoUpdateAnimBg="0"/>
      <p:bldP spid="61445" grpId="0" animBg="1"/>
      <p:bldP spid="61447" grpId="0" animBg="1"/>
      <p:bldP spid="6144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01625" y="3733800"/>
            <a:ext cx="236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latin typeface="Tahoma" panose="020B0604030504040204" pitchFamily="34" charset="0"/>
              </a:rPr>
              <a:t>PEER  =</a:t>
            </a:r>
            <a:endParaRPr lang="en-AU" altLang="en-US" sz="3600">
              <a:solidFill>
                <a:srgbClr val="FF6600"/>
              </a:solidFill>
              <a:latin typeface="Kids" pitchFamily="66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886200" y="381000"/>
            <a:ext cx="50292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PEER MEDIATION: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latin typeface="Tahoma" panose="020B0604030504040204" pitchFamily="34" charset="0"/>
              </a:rPr>
              <a:t>A process that enables children to solve conflicts using a third person “Mediator” to assist them in finding an acceptable solution.</a:t>
            </a:r>
            <a:endParaRPr lang="en-AU" altLang="en-US" sz="2800">
              <a:latin typeface="Tahoma" panose="020B0604030504040204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54225" y="3657600"/>
            <a:ext cx="601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latin typeface="Tahoma" panose="020B0604030504040204" pitchFamily="34" charset="0"/>
              </a:rPr>
              <a:t>a person the same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959225" y="4800600"/>
            <a:ext cx="4879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3600">
                <a:solidFill>
                  <a:srgbClr val="FF6600"/>
                </a:solidFill>
                <a:latin typeface="Tahoma" panose="020B0604030504040204" pitchFamily="34" charset="0"/>
              </a:rPr>
              <a:t>acting as a go between</a:t>
            </a:r>
            <a:endParaRPr lang="en-AU" altLang="en-US" sz="3600">
              <a:solidFill>
                <a:srgbClr val="FF6600"/>
              </a:solidFill>
              <a:latin typeface="Kids" pitchFamily="66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25425" y="4724400"/>
            <a:ext cx="388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4400">
                <a:solidFill>
                  <a:srgbClr val="FF6600"/>
                </a:solidFill>
                <a:latin typeface="Tahoma" panose="020B0604030504040204" pitchFamily="34" charset="0"/>
              </a:rPr>
              <a:t>MEDIATION = </a:t>
            </a:r>
          </a:p>
        </p:txBody>
      </p:sp>
      <p:pic>
        <p:nvPicPr>
          <p:cNvPr id="12" name="Picture 11" descr="BUZRangers.jpg"/>
          <p:cNvPicPr>
            <a:picLocks noChangeAspect="1"/>
          </p:cNvPicPr>
          <p:nvPr/>
        </p:nvPicPr>
        <p:blipFill>
          <a:blip r:embed="rId3" cstate="print"/>
          <a:srcRect l="17713" t="9899" r="17713" b="9899"/>
          <a:stretch>
            <a:fillRect/>
          </a:stretch>
        </p:blipFill>
        <p:spPr>
          <a:xfrm>
            <a:off x="370418" y="457200"/>
            <a:ext cx="3210982" cy="2819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4" name="Picture 13" descr="BUZ Rangers smal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5" name="Picture 14" descr="Combined Banner.jpg"/>
          <p:cNvPicPr>
            <a:picLocks noChangeAspect="1"/>
          </p:cNvPicPr>
          <p:nvPr/>
        </p:nvPicPr>
        <p:blipFill rotWithShape="1">
          <a:blip r:embed="rId5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utoUpdateAnimBg="0"/>
      <p:bldP spid="1029" grpId="0" autoUpdateAnimBg="0"/>
      <p:bldP spid="1030" grpId="0" autoUpdateAnimBg="0"/>
      <p:bldP spid="1031" grpId="0" autoUpdateAnimBg="0"/>
      <p:bldP spid="103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52578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114800" y="1676400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ids" pitchFamily="66" charset="0"/>
              </a:rPr>
              <a:t>2.  Talk</a:t>
            </a:r>
            <a:endParaRPr lang="en-AU" sz="6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ids" pitchFamily="66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962400" y="1143000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Arial Narrow" panose="020B0606020202030204" pitchFamily="34" charset="0"/>
              </a:rPr>
              <a:t>5 Ways to Bully-proof yourself</a:t>
            </a:r>
            <a:endParaRPr lang="en-AU" altLang="en-US" b="1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sp>
        <p:nvSpPr>
          <p:cNvPr id="62470" name="WordArt 6"/>
          <p:cNvSpPr>
            <a:spLocks noChangeArrowheads="1" noChangeShapeType="1" noTextEdit="1"/>
          </p:cNvSpPr>
          <p:nvPr/>
        </p:nvSpPr>
        <p:spPr bwMode="auto">
          <a:xfrm>
            <a:off x="4343400" y="152400"/>
            <a:ext cx="441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6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Sketch Block" panose="02000000000000000000" pitchFamily="2" charset="0"/>
              </a:rPr>
              <a:t>Gimme 5</a:t>
            </a:r>
          </a:p>
        </p:txBody>
      </p:sp>
      <p:pic>
        <p:nvPicPr>
          <p:cNvPr id="8" name="Picture 7" descr="talk.gif"/>
          <p:cNvPicPr>
            <a:picLocks noChangeAspect="1"/>
          </p:cNvPicPr>
          <p:nvPr/>
        </p:nvPicPr>
        <p:blipFill>
          <a:blip r:embed="rId3"/>
          <a:srcRect l="10804" t="9385" r="13819" b="-462"/>
          <a:stretch>
            <a:fillRect/>
          </a:stretch>
        </p:blipFill>
        <p:spPr>
          <a:xfrm>
            <a:off x="4648200" y="2643632"/>
            <a:ext cx="3962400" cy="39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0" name="Picture 9" descr="BUZ Rangers smal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1" name="Picture 10" descr="Combined Banner.jpg"/>
          <p:cNvPicPr>
            <a:picLocks noChangeAspect="1"/>
          </p:cNvPicPr>
          <p:nvPr/>
        </p:nvPicPr>
        <p:blipFill rotWithShape="1">
          <a:blip r:embed="rId5" cstate="print"/>
          <a:srcRect r="39024"/>
          <a:stretch/>
        </p:blipFill>
        <p:spPr>
          <a:xfrm>
            <a:off x="7162800" y="61722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7114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7115" name="Content Placeholder 2"/>
          <p:cNvPicPr>
            <a:picLocks noGrp="1" noChangeAspect="1"/>
          </p:cNvPicPr>
          <p:nvPr>
            <p:ph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90563"/>
            <a:ext cx="4716463" cy="47148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67" grpId="0" autoUpdateAnimBg="0"/>
      <p:bldP spid="62468" grpId="0" autoUpdateAnimBg="0"/>
      <p:bldP spid="624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0DBB48-16F7-4CF7-A697-11F86E98DA25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D84F79F-DDA1-4B05-AFB0-30F8C8EB782D}" type="slidenum">
              <a:rPr lang="en-AU" altLang="en-US" sz="1400" smtClean="0"/>
              <a:pPr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AU" altLang="en-US" sz="1400" smtClean="0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52578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63491" name="Picture 3" descr="BuzGivin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62400"/>
            <a:ext cx="12938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962400" y="1371600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Arial Narrow" panose="020B0606020202030204" pitchFamily="34" charset="0"/>
              </a:rPr>
              <a:t>5 Ways to Bully-proof yourself</a:t>
            </a:r>
            <a:endParaRPr lang="en-AU" altLang="en-US" b="1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953000" y="1981200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Kids" pitchFamily="66" charset="0"/>
              </a:rPr>
              <a:t>2.  Talk</a:t>
            </a:r>
            <a:endParaRPr lang="en-AU" sz="6000" b="1" dirty="0"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Kids" pitchFamily="66" charset="0"/>
            </a:endParaRPr>
          </a:p>
        </p:txBody>
      </p:sp>
      <p:sp>
        <p:nvSpPr>
          <p:cNvPr id="63494" name="Rectangle 6" descr="Recycled paper"/>
          <p:cNvSpPr>
            <a:spLocks noChangeArrowheads="1"/>
          </p:cNvSpPr>
          <p:nvPr/>
        </p:nvSpPr>
        <p:spPr bwMode="auto">
          <a:xfrm>
            <a:off x="1066800" y="4267200"/>
            <a:ext cx="1524000" cy="1295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Kids" pitchFamily="66" charset="0"/>
              </a:rPr>
              <a:t>TELL</a:t>
            </a:r>
            <a:endParaRPr lang="en-AU" altLang="en-US">
              <a:solidFill>
                <a:schemeClr val="bg1"/>
              </a:solidFill>
              <a:latin typeface="Kids" pitchFamily="66" charset="0"/>
            </a:endParaRPr>
          </a:p>
        </p:txBody>
      </p:sp>
      <p:sp>
        <p:nvSpPr>
          <p:cNvPr id="63495" name="Rectangle 7" descr="Recycled paper"/>
          <p:cNvSpPr>
            <a:spLocks noChangeArrowheads="1"/>
          </p:cNvSpPr>
          <p:nvPr/>
        </p:nvSpPr>
        <p:spPr bwMode="auto">
          <a:xfrm>
            <a:off x="1066800" y="5562600"/>
            <a:ext cx="1524000" cy="1295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3496" name="Rectangle 8" descr="Recycled paper"/>
          <p:cNvSpPr>
            <a:spLocks noChangeArrowheads="1"/>
          </p:cNvSpPr>
          <p:nvPr/>
        </p:nvSpPr>
        <p:spPr bwMode="auto">
          <a:xfrm>
            <a:off x="381000" y="2819400"/>
            <a:ext cx="1447800" cy="14478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Kids" pitchFamily="66" charset="0"/>
              </a:rPr>
              <a:t>STOP</a:t>
            </a:r>
            <a:endParaRPr lang="en-AU" altLang="en-US">
              <a:solidFill>
                <a:schemeClr val="bg1"/>
              </a:solidFill>
              <a:latin typeface="Kids" pitchFamily="66" charset="0"/>
            </a:endParaRPr>
          </a:p>
        </p:txBody>
      </p:sp>
      <p:sp>
        <p:nvSpPr>
          <p:cNvPr id="63497" name="Rectangle 9" descr="Recycled paper"/>
          <p:cNvSpPr>
            <a:spLocks noChangeArrowheads="1"/>
          </p:cNvSpPr>
          <p:nvPr/>
        </p:nvSpPr>
        <p:spPr bwMode="auto">
          <a:xfrm>
            <a:off x="1811338" y="2819400"/>
            <a:ext cx="1465262" cy="14478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Kids" pitchFamily="66" charset="0"/>
              </a:rPr>
              <a:t>ASK</a:t>
            </a:r>
            <a:endParaRPr lang="en-AU" altLang="en-US">
              <a:solidFill>
                <a:schemeClr val="bg1"/>
              </a:solidFill>
              <a:latin typeface="Kids" pitchFamily="66" charset="0"/>
            </a:endParaRPr>
          </a:p>
        </p:txBody>
      </p:sp>
      <p:sp>
        <p:nvSpPr>
          <p:cNvPr id="63498" name="Rectangle 10" descr="Recycled paper"/>
          <p:cNvSpPr>
            <a:spLocks noChangeArrowheads="1"/>
          </p:cNvSpPr>
          <p:nvPr/>
        </p:nvSpPr>
        <p:spPr bwMode="auto">
          <a:xfrm>
            <a:off x="1066800" y="1447800"/>
            <a:ext cx="1524000" cy="13716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Kids" pitchFamily="66" charset="0"/>
              </a:rPr>
              <a:t>SORRY</a:t>
            </a:r>
            <a:endParaRPr lang="en-AU" altLang="en-US" sz="2800">
              <a:solidFill>
                <a:schemeClr val="bg1"/>
              </a:solidFill>
              <a:latin typeface="Kids" pitchFamily="66" charset="0"/>
            </a:endParaRPr>
          </a:p>
        </p:txBody>
      </p:sp>
      <p:sp>
        <p:nvSpPr>
          <p:cNvPr id="63499" name="Rectangle 11" descr="Recycled paper"/>
          <p:cNvSpPr>
            <a:spLocks noChangeArrowheads="1"/>
          </p:cNvSpPr>
          <p:nvPr/>
        </p:nvSpPr>
        <p:spPr bwMode="auto">
          <a:xfrm>
            <a:off x="457200" y="152400"/>
            <a:ext cx="1371600" cy="13716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Kids" pitchFamily="66" charset="0"/>
              </a:rPr>
              <a:t>OK ?</a:t>
            </a:r>
            <a:endParaRPr lang="en-AU" altLang="en-US">
              <a:solidFill>
                <a:schemeClr val="bg1"/>
              </a:solidFill>
              <a:latin typeface="Kids" pitchFamily="66" charset="0"/>
            </a:endParaRPr>
          </a:p>
        </p:txBody>
      </p:sp>
      <p:sp>
        <p:nvSpPr>
          <p:cNvPr id="63500" name="Text Box 12" descr="Recycled paper"/>
          <p:cNvSpPr txBox="1">
            <a:spLocks noChangeArrowheads="1"/>
          </p:cNvSpPr>
          <p:nvPr/>
        </p:nvSpPr>
        <p:spPr bwMode="auto">
          <a:xfrm>
            <a:off x="1114425" y="5943600"/>
            <a:ext cx="1400175" cy="5794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Kids" pitchFamily="66" charset="0"/>
              </a:rPr>
              <a:t>SAY</a:t>
            </a:r>
            <a:endParaRPr lang="en-AU" altLang="en-US">
              <a:solidFill>
                <a:schemeClr val="bg1"/>
              </a:solidFill>
              <a:latin typeface="Kids" pitchFamily="66" charset="0"/>
            </a:endParaRPr>
          </a:p>
        </p:txBody>
      </p:sp>
      <p:pic>
        <p:nvPicPr>
          <p:cNvPr id="63501" name="Picture 13" descr="ag00181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5299075"/>
            <a:ext cx="25908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3" name="Picture 15" descr="ag00399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2743200"/>
            <a:ext cx="13366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4" name="WordArt 16"/>
          <p:cNvSpPr>
            <a:spLocks noChangeArrowheads="1" noChangeShapeType="1" noTextEdit="1"/>
          </p:cNvSpPr>
          <p:nvPr/>
        </p:nvSpPr>
        <p:spPr bwMode="auto">
          <a:xfrm>
            <a:off x="4343400" y="381000"/>
            <a:ext cx="441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6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atchup"/>
              </a:rPr>
              <a:t>Gimme 5</a:t>
            </a:r>
          </a:p>
        </p:txBody>
      </p:sp>
      <p:sp>
        <p:nvSpPr>
          <p:cNvPr id="63505" name="Rectangle 17" descr="Recycled paper"/>
          <p:cNvSpPr>
            <a:spLocks noChangeArrowheads="1"/>
          </p:cNvSpPr>
          <p:nvPr/>
        </p:nvSpPr>
        <p:spPr bwMode="auto">
          <a:xfrm>
            <a:off x="1828800" y="152400"/>
            <a:ext cx="1447800" cy="13716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Kids" pitchFamily="66" charset="0"/>
              </a:rPr>
              <a:t>Get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Kids" pitchFamily="66" charset="0"/>
              </a:rPr>
              <a:t>Help</a:t>
            </a:r>
            <a:endParaRPr lang="en-AU" altLang="en-US">
              <a:solidFill>
                <a:schemeClr val="bg1"/>
              </a:solidFill>
              <a:latin typeface="Kids" pitchFamily="66" charset="0"/>
            </a:endParaRPr>
          </a:p>
        </p:txBody>
      </p:sp>
      <p:pic>
        <p:nvPicPr>
          <p:cNvPr id="4814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429000"/>
            <a:ext cx="32400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9" name="Footer Placeholder 2"/>
          <p:cNvSpPr txBox="1">
            <a:spLocks/>
          </p:cNvSpPr>
          <p:nvPr/>
        </p:nvSpPr>
        <p:spPr bwMode="auto">
          <a:xfrm>
            <a:off x="3657600" y="630237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en-US" sz="1400"/>
              <a:t>© Nurture Works Foundation</a:t>
            </a:r>
          </a:p>
        </p:txBody>
      </p:sp>
      <p:pic>
        <p:nvPicPr>
          <p:cNvPr id="22" name="Picture 21" descr="BUZ Rangers small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23" name="Picture 22" descr="Combined Banner.jpg"/>
          <p:cNvPicPr>
            <a:picLocks noChangeAspect="1"/>
          </p:cNvPicPr>
          <p:nvPr/>
        </p:nvPicPr>
        <p:blipFill rotWithShape="1">
          <a:blip r:embed="rId9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75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2" grpId="0" autoUpdateAnimBg="0"/>
      <p:bldP spid="63493" grpId="0" autoUpdateAnimBg="0"/>
      <p:bldP spid="63494" grpId="0" animBg="1" autoUpdateAnimBg="0"/>
      <p:bldP spid="63495" grpId="0" animBg="1"/>
      <p:bldP spid="63496" grpId="0" animBg="1" autoUpdateAnimBg="0"/>
      <p:bldP spid="63497" grpId="0" animBg="1" autoUpdateAnimBg="0"/>
      <p:bldP spid="63498" grpId="0" animBg="1" autoUpdateAnimBg="0"/>
      <p:bldP spid="63499" grpId="0" animBg="1" autoUpdateAnimBg="0"/>
      <p:bldP spid="63500" grpId="0" animBg="1" autoUpdateAnimBg="0"/>
      <p:bldP spid="63504" grpId="0" animBg="1"/>
      <p:bldP spid="63505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6200" y="0"/>
            <a:ext cx="52578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49155" name="Content Placeholder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0563"/>
            <a:ext cx="47164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038600" y="1981200"/>
            <a:ext cx="5105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ids" pitchFamily="66" charset="0"/>
              </a:rPr>
              <a:t>3.  Bounce…</a:t>
            </a:r>
            <a:endParaRPr lang="en-AU" sz="6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ids" pitchFamily="66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962400" y="1371600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Arial Narrow" panose="020B0606020202030204" pitchFamily="34" charset="0"/>
              </a:rPr>
              <a:t>5 Ways to Bully-proof yourself</a:t>
            </a:r>
            <a:endParaRPr lang="en-AU" altLang="en-US" b="1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191000" y="2819400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Kids" pitchFamily="66" charset="0"/>
              </a:rPr>
              <a:t>…back a retort</a:t>
            </a:r>
            <a:endParaRPr lang="en-AU" altLang="en-US" sz="4000" b="1">
              <a:solidFill>
                <a:schemeClr val="bg1"/>
              </a:solidFill>
              <a:latin typeface="Kids" pitchFamily="66" charset="0"/>
            </a:endParaRPr>
          </a:p>
        </p:txBody>
      </p:sp>
      <p:sp>
        <p:nvSpPr>
          <p:cNvPr id="64519" name="WordArt 7"/>
          <p:cNvSpPr>
            <a:spLocks noChangeArrowheads="1" noChangeShapeType="1" noTextEdit="1"/>
          </p:cNvSpPr>
          <p:nvPr/>
        </p:nvSpPr>
        <p:spPr bwMode="auto">
          <a:xfrm>
            <a:off x="4343400" y="381000"/>
            <a:ext cx="441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6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atchup"/>
              </a:rPr>
              <a:t>Gimme 5</a:t>
            </a:r>
          </a:p>
        </p:txBody>
      </p:sp>
      <p:pic>
        <p:nvPicPr>
          <p:cNvPr id="64521" name="Picture 9" descr="j007612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75250"/>
            <a:ext cx="176688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3352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ids" pitchFamily="66" charset="0"/>
              </a:rPr>
              <a:t>Humour</a:t>
            </a:r>
            <a:endParaRPr lang="en-AU" sz="6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ids" pitchFamily="66" charset="0"/>
            </a:endParaRP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228600" y="1203325"/>
            <a:ext cx="3352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ids" pitchFamily="66" charset="0"/>
              </a:rPr>
              <a:t>Agree</a:t>
            </a:r>
            <a:endParaRPr lang="en-AU" sz="6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ids" pitchFamily="66" charset="0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228600" y="21336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ids" pitchFamily="66" charset="0"/>
              </a:rPr>
              <a:t>Compliment</a:t>
            </a:r>
            <a:endParaRPr lang="en-AU" sz="4400" b="1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ids" pitchFamily="66" charset="0"/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228600" y="2803525"/>
            <a:ext cx="3352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ids" pitchFamily="66" charset="0"/>
              </a:rPr>
              <a:t>Invite</a:t>
            </a:r>
            <a:endParaRPr lang="en-AU" sz="60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ids" pitchFamily="66" charset="0"/>
            </a:endParaRP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28600" y="3733800"/>
            <a:ext cx="4038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ids" pitchFamily="66" charset="0"/>
              </a:rPr>
              <a:t>Be clever but friendly  with your words</a:t>
            </a:r>
            <a:endParaRPr lang="en-AU" sz="4800" b="1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ids" pitchFamily="66" charset="0"/>
            </a:endParaRPr>
          </a:p>
        </p:txBody>
      </p:sp>
      <p:pic>
        <p:nvPicPr>
          <p:cNvPr id="15" name="Picture 14" descr="talk.gif"/>
          <p:cNvPicPr>
            <a:picLocks noChangeAspect="1"/>
          </p:cNvPicPr>
          <p:nvPr/>
        </p:nvPicPr>
        <p:blipFill>
          <a:blip r:embed="rId5"/>
          <a:srcRect l="10804" t="9385" r="13819" b="-462"/>
          <a:stretch>
            <a:fillRect/>
          </a:stretch>
        </p:blipFill>
        <p:spPr>
          <a:xfrm>
            <a:off x="5143504" y="3643314"/>
            <a:ext cx="3643338" cy="285752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7" name="Picture 16" descr="BUZ Rangers small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8" name="Picture 17" descr="Combined Banner.jpg"/>
          <p:cNvPicPr>
            <a:picLocks noChangeAspect="1"/>
          </p:cNvPicPr>
          <p:nvPr/>
        </p:nvPicPr>
        <p:blipFill rotWithShape="1">
          <a:blip r:embed="rId7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9170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15" grpId="0"/>
      <p:bldP spid="64516" grpId="0" autoUpdateAnimBg="0"/>
      <p:bldP spid="64517" grpId="0"/>
      <p:bldP spid="64519" grpId="0" animBg="1"/>
      <p:bldP spid="64522" grpId="0"/>
      <p:bldP spid="64523" grpId="0"/>
      <p:bldP spid="64524" grpId="0"/>
      <p:bldP spid="64525" grpId="0"/>
      <p:bldP spid="645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86200" y="0"/>
            <a:ext cx="52578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191000" y="2133600"/>
            <a:ext cx="464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ids" pitchFamily="66" charset="0"/>
              </a:rPr>
              <a:t>4. Get Help</a:t>
            </a:r>
            <a:endParaRPr lang="en-AU" sz="6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ids" pitchFamily="66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962400" y="1371600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Arial Narrow" panose="020B0606020202030204" pitchFamily="34" charset="0"/>
              </a:rPr>
              <a:t>5 Ways to Bully-proof yourself</a:t>
            </a:r>
            <a:endParaRPr lang="en-AU" altLang="en-US" b="1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191000" y="32004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Kids" pitchFamily="66" charset="0"/>
              </a:rPr>
              <a:t>…when you need it</a:t>
            </a:r>
            <a:endParaRPr lang="en-AU" altLang="en-US" sz="3600" b="1">
              <a:solidFill>
                <a:schemeClr val="bg1"/>
              </a:solidFill>
              <a:latin typeface="Kids" pitchFamily="66" charset="0"/>
            </a:endParaRPr>
          </a:p>
        </p:txBody>
      </p:sp>
      <p:pic>
        <p:nvPicPr>
          <p:cNvPr id="65542" name="Picture 6" descr="j01445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WordArt 8"/>
          <p:cNvSpPr>
            <a:spLocks noChangeArrowheads="1" noChangeShapeType="1" noTextEdit="1"/>
          </p:cNvSpPr>
          <p:nvPr/>
        </p:nvSpPr>
        <p:spPr bwMode="auto">
          <a:xfrm>
            <a:off x="4343400" y="381000"/>
            <a:ext cx="441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6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Sketch Block" panose="02000000000000000000" pitchFamily="2" charset="0"/>
              </a:rPr>
              <a:t>Gimme 5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0" name="Picture 9" descr="BUZ Rangers smal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1" name="Picture 10" descr="Combined Banner.jpg"/>
          <p:cNvPicPr>
            <a:picLocks noChangeAspect="1"/>
          </p:cNvPicPr>
          <p:nvPr/>
        </p:nvPicPr>
        <p:blipFill rotWithShape="1">
          <a:blip r:embed="rId5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0187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0188" name="Content Placeholder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0563"/>
            <a:ext cx="47164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75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75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39" grpId="0" autoUpdateAnimBg="0"/>
      <p:bldP spid="65540" grpId="0" autoUpdateAnimBg="0"/>
      <p:bldP spid="65541" grpId="0" autoUpdateAnimBg="0"/>
      <p:bldP spid="655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52578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114800" y="381000"/>
            <a:ext cx="48006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cket" pitchFamily="2" charset="0"/>
              </a:rPr>
              <a:t>Getting help is a sign of strength not weakness</a:t>
            </a:r>
            <a:endParaRPr lang="en-AU" sz="600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cket" pitchFamily="2" charset="0"/>
            </a:endParaRPr>
          </a:p>
        </p:txBody>
      </p:sp>
      <p:pic>
        <p:nvPicPr>
          <p:cNvPr id="51204" name="Picture 6" descr="MCAN00800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58140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Content Placeholder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0563"/>
            <a:ext cx="47164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7" descr="MMj0354428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1722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9" name="Picture 8" descr="BUZ Rangers small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0" name="Picture 9" descr="Combined Banner.jpg"/>
          <p:cNvPicPr>
            <a:picLocks noChangeAspect="1"/>
          </p:cNvPicPr>
          <p:nvPr/>
        </p:nvPicPr>
        <p:blipFill rotWithShape="1">
          <a:blip r:embed="rId7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1210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6563" name="WordArt 3"/>
          <p:cNvSpPr>
            <a:spLocks noChangeArrowheads="1" noChangeShapeType="1" noTextEdit="1"/>
          </p:cNvSpPr>
          <p:nvPr/>
        </p:nvSpPr>
        <p:spPr bwMode="auto">
          <a:xfrm>
            <a:off x="457200" y="4953000"/>
            <a:ext cx="457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6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atchup"/>
              </a:rPr>
              <a:t>Gimme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5" grpId="0" autoUpdateAnimBg="0"/>
      <p:bldP spid="665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886200" y="0"/>
            <a:ext cx="52578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962400" y="1981200"/>
            <a:ext cx="518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ids" pitchFamily="66" charset="0"/>
              </a:rPr>
              <a:t>5. Bully Shields</a:t>
            </a:r>
            <a:endParaRPr lang="en-AU" sz="54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ids" pitchFamily="66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962400" y="1325563"/>
            <a:ext cx="518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Arial Narrow" panose="020B0606020202030204" pitchFamily="34" charset="0"/>
              </a:rPr>
              <a:t>5 Ways to Bully-proof yourself</a:t>
            </a:r>
            <a:endParaRPr lang="en-AU" altLang="en-US" b="1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pic>
        <p:nvPicPr>
          <p:cNvPr id="67589" name="Picture 5" descr="bd1369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83288"/>
            <a:ext cx="25908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4419600" y="2819400"/>
            <a:ext cx="3962400" cy="3733800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7592" name="WordArt 8"/>
          <p:cNvSpPr>
            <a:spLocks noChangeArrowheads="1" noChangeShapeType="1" noTextEdit="1"/>
          </p:cNvSpPr>
          <p:nvPr/>
        </p:nvSpPr>
        <p:spPr bwMode="auto">
          <a:xfrm>
            <a:off x="4343400" y="381000"/>
            <a:ext cx="441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6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Sketch Block" panose="02000000000000000000" pitchFamily="2" charset="0"/>
              </a:rPr>
              <a:t>Gimme 5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0" name="Picture 9" descr="BUZ Rangers smal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1" name="Picture 10" descr="Combined Banner.jpg"/>
          <p:cNvPicPr>
            <a:picLocks noChangeAspect="1"/>
          </p:cNvPicPr>
          <p:nvPr/>
        </p:nvPicPr>
        <p:blipFill rotWithShape="1">
          <a:blip r:embed="rId5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2235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2236" name="Content Placeholder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0563"/>
            <a:ext cx="47164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C -0.01129 -0.01991 -0.02396 -0.0368 -0.03889 -0.05185 C -0.03958 -0.05486 -0.04462 -0.08449 -0.05139 -0.08704 C -0.0559 -0.08889 -0.06059 -0.08866 -0.06528 -0.08889 C -0.07274 -0.08981 -0.08004 -0.09004 -0.0875 -0.09097 C -0.09913 -0.09467 -0.08767 -0.09004 -0.09722 -0.09653 C -0.13281 -0.12014 -0.17691 -0.0993 -0.21667 -0.1 C -0.2309 -0.10648 -0.26945 -0.10579 -0.2875 -0.10741 C -0.29028 -0.1081 -0.29323 -0.10764 -0.29583 -0.10926 C -0.29757 -0.11065 -0.29809 -0.11412 -0.3 -0.11504 C -0.30781 -0.11875 -0.31667 -0.11736 -0.32517 -0.11852 C -0.33038 -0.12083 -0.33299 -0.12222 -0.3349 -0.12963 C -0.33837 -0.16898 -0.33351 -0.11991 -0.33906 -0.15926 C -0.34392 -0.19467 -0.34427 -0.22639 -0.35972 -0.25741 C -0.37274 -0.25579 -0.38247 -0.25162 -0.39445 -0.24629 C -0.39531 -0.24259 -0.39445 -0.23634 -0.39722 -0.23518 C -0.41476 -0.22731 -0.45278 -0.22963 -0.45278 -0.22963 C -0.45556 -0.22893 -0.45833 -0.2287 -0.46111 -0.22778 C -0.4625 -0.22731 -0.46458 -0.22778 -0.46528 -0.22592 C -0.46615 -0.22384 -0.46163 -0.21574 -0.46111 -0.21504 C -0.46389 -0.21296 -0.46649 -0.21065 -0.46945 -0.20949 C -0.47396 -0.20741 -0.47899 -0.20833 -0.48333 -0.20555 C -0.48941 -0.20185 -0.49427 -0.19537 -0.5 -0.19097 C -0.5217 -0.17361 -0.54497 -0.16018 -0.56667 -0.14259 C -0.57136 -0.13889 -0.57552 -0.13403 -0.58056 -0.13171 C -0.58958 -0.12708 -0.6 -0.1287 -0.6099 -0.12778 C -0.62865 -0.12847 -0.64774 -0.12847 -0.66667 -0.12963 C -0.67344 -0.13009 -0.68212 -0.13727 -0.6875 -0.14074 C -0.69201 -0.14375 -0.7007 -0.14722 -0.70417 -0.15185 C -0.72136 -0.17477 -0.73837 -0.19745 -0.75556 -0.2206 C -0.76215 -0.24676 -0.75278 -0.21504 -0.76667 -0.24259 C -0.76823 -0.24583 -0.76771 -0.25069 -0.76945 -0.2537 C -0.77344 -0.26065 -0.77934 -0.26551 -0.78333 -0.27222 C -0.78611 -0.27708 -0.79167 -0.28704 -0.79167 -0.28704 C -0.79618 -0.31088 -0.79688 -0.33518 -0.80139 -0.35926 C -0.80382 -0.39143 -0.80955 -0.42338 -0.8125 -0.45555 C -0.81354 -0.49653 -0.81424 -0.5375 -0.81806 -0.57778 C -0.81754 -0.60995 -0.81736 -0.6419 -0.81667 -0.67407 C -0.81632 -0.68796 -0.81823 -0.72893 -0.80417 -0.73518 C -0.77865 -0.73379 -0.76285 -0.73819 -0.74306 -0.71852 C -0.74115 -0.71366 -0.73993 -0.7081 -0.7375 -0.7037 C -0.73386 -0.69676 -0.72882 -0.69444 -0.72639 -0.68704 C -0.72274 -0.67616 -0.72309 -0.67338 -0.71667 -0.66481 C -0.71458 -0.65648 -0.70313 -0.64282 -0.69722 -0.63889 C -0.69462 -0.63704 -0.69167 -0.63634 -0.68889 -0.63518 C -0.6875 -0.63449 -0.68472 -0.63333 -0.68472 -0.63333 C -0.68195 -0.63403 -0.67899 -0.63356 -0.67639 -0.63518 C -0.67066 -0.63866 -0.67153 -0.64745 -0.66806 -0.65185 C -0.66389 -0.65694 -0.65886 -0.66065 -0.65417 -0.66481 C -0.64132 -0.67592 -0.62934 -0.67963 -0.61528 -0.68704 C -0.58872 -0.72245 -0.62274 -0.68032 -0.59861 -0.70185 C -0.59549 -0.70486 -0.5934 -0.70972 -0.59028 -0.71296 C -0.56823 -0.73495 -0.58455 -0.71319 -0.55972 -0.73518 C -0.54375 -0.7493 -0.54288 -0.75579 -0.52917 -0.77222 C -0.52448 -0.77778 -0.5184 -0.78102 -0.51389 -0.78704 C -0.50434 -0.79977 -0.49497 -0.8118 -0.48472 -0.82407 C -0.47934 -0.83055 -0.46945 -0.84444 -0.46945 -0.84444 C -0.46806 -0.85 -0.46667 -0.85555 -0.46528 -0.86111 C -0.46406 -0.86597 -0.45851 -0.8669 -0.45556 -0.86852 C -0.43663 -0.8794 -0.4684 -0.87129 -0.41528 -0.87407 C -0.39879 -0.87685 -0.38142 -0.8794 -0.36528 -0.87222 C -0.36285 -0.86967 -0.35556 -0.86319 -0.35417 -0.85926 C -0.35295 -0.85579 -0.35347 -0.85185 -0.35278 -0.84815 C -0.35208 -0.84444 -0.35087 -0.84074 -0.35 -0.83704 C -0.34861 -0.83079 -0.34688 -0.82477 -0.34601 -0.81852 C -0.34236 -0.79676 -0.34045 -0.77384 -0.33767 -0.75185 C -0.3349 -0.72916 -0.33438 -0.70764 -0.32379 -0.68889 C -0.31771 -0.70092 -0.32292 -0.68842 -0.31945 -0.71296 C -0.3191 -0.7169 -0.31736 -0.72037 -0.31667 -0.72407 C -0.31042 -0.75694 -0.31302 -0.78495 -0.28333 -0.79815 C -0.27014 -0.81574 -0.28229 -0.80208 -0.24184 -0.80555 C -0.23646 -0.80602 -0.2316 -0.80995 -0.22639 -0.81111 C -0.22049 -0.8125 -0.20677 -0.81412 -0.20139 -0.81481 C -0.18212 -0.82338 -0.16181 -0.82639 -0.14167 -0.82963 C -0.13108 -0.82893 -0.11997 -0.83125 -0.10972 -0.82778 C -0.10642 -0.82662 -0.10608 -0.82037 -0.10417 -0.81666 C -0.10035 -0.80903 -0.09948 -0.80856 -0.09445 -0.80185 C -0.08594 -0.76782 -0.0974 -0.80972 -0.0875 -0.78333 C -0.08195 -0.76875 -0.08108 -0.75208 -0.07361 -0.73889 C -0.07066 -0.71528 -0.07483 -0.73866 -0.06806 -0.72037 C -0.06806 -0.72037 -0.06458 -0.70648 -0.06389 -0.7037 C -0.06337 -0.70162 -0.06181 -0.70023 -0.06111 -0.69815 C -0.05747 -0.68704 -0.05642 -0.675 -0.05139 -0.66481 C -0.04948 -0.65509 -0.04722 -0.63518 -0.04722 -0.63518 C -0.04774 -0.60509 -0.04271 -0.54537 -0.05556 -0.51111 C -0.0599 -0.47616 -0.08542 -0.44653 -0.11111 -0.44074 C -0.11684 -0.43565 -0.12274 -0.43611 -0.12917 -0.43333 C -0.13056 -0.41481 -0.13386 -0.40579 -0.13611 -0.38704 C -0.13802 -0.37199 -0.13872 -0.35995 -0.14306 -0.34629 C -0.14479 -0.3412 -0.14618 -0.33102 -0.15 -0.32801 C -0.16111 -0.31852 -0.17813 -0.31944 -0.19028 -0.31666 C -0.20434 -0.30741 -0.19809 -0.30903 -0.22083 -0.31111 C -0.22483 -0.32708 -0.22101 -0.32407 -0.20972 -0.32592 C -0.20521 -0.32986 -0.20729 -0.32963 -0.20417 -0.32963 " pathEditMode="relative" ptsTypes="fffffffffffffffffffffffffffffffffffffffffffffffffffffffffffffffffffffffffffffffffffffffffffffA">
                                      <p:cBhvr>
                                        <p:cTn id="21" dur="3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7" grpId="0" build="allAtOnce"/>
      <p:bldP spid="67588" grpId="0" autoUpdateAnimBg="0"/>
      <p:bldP spid="67590" grpId="0" animBg="1"/>
      <p:bldP spid="6759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86200" y="0"/>
            <a:ext cx="5257800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191000" y="1674813"/>
            <a:ext cx="4876800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ids" pitchFamily="66" charset="0"/>
              </a:rPr>
              <a:t>Treat others as you want them to treat you</a:t>
            </a:r>
            <a:endParaRPr lang="en-AU" sz="5400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ids" pitchFamily="66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267200" y="228600"/>
            <a:ext cx="464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Elements to Make a Build-Up Zone</a:t>
            </a:r>
            <a:endParaRPr lang="en-AU" sz="4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8615" name="WordArt 7"/>
          <p:cNvSpPr>
            <a:spLocks noChangeArrowheads="1" noChangeShapeType="1" noTextEdit="1"/>
          </p:cNvSpPr>
          <p:nvPr/>
        </p:nvSpPr>
        <p:spPr bwMode="auto">
          <a:xfrm>
            <a:off x="4114800" y="4419600"/>
            <a:ext cx="4867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b="1" kern="10">
                <a:ln w="254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Space Toaster"/>
              </a:rPr>
              <a:t>The BUZtastic Rule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3" name="Picture 12" descr="Combined Banner.jpg"/>
          <p:cNvPicPr>
            <a:picLocks noChangeAspect="1"/>
          </p:cNvPicPr>
          <p:nvPr/>
        </p:nvPicPr>
        <p:blipFill rotWithShape="1">
          <a:blip r:embed="rId3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3256" name="Content Placeholder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0563"/>
            <a:ext cx="47164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228600" y="5029200"/>
            <a:ext cx="457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6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atchup"/>
              </a:rPr>
              <a:t>Gimme 5</a:t>
            </a:r>
          </a:p>
        </p:txBody>
      </p:sp>
      <p:pic>
        <p:nvPicPr>
          <p:cNvPr id="12" name="Picture 11" descr="BUZ Rangers smal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45" presetID="6" presetClass="emp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id="48" presetID="34" presetClass="emph" presetSubtype="0" repeatCount="400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68611" grpId="0" build="p" autoUpdateAnimBg="0"/>
      <p:bldP spid="68611" grpId="1" build="p"/>
      <p:bldP spid="68611" grpId="2" build="p" rev="1"/>
      <p:bldP spid="68614" grpId="0" autoUpdateAnimBg="0"/>
      <p:bldP spid="68615" grpId="0" animBg="1"/>
      <p:bldP spid="686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4qzvd2b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34975"/>
            <a:ext cx="57150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733800" y="533400"/>
            <a:ext cx="5257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9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  <a:cs typeface="Arial" charset="0"/>
              </a:rPr>
              <a:t>HOW TO </a:t>
            </a:r>
          </a:p>
          <a:p>
            <a:pPr algn="ctr" eaLnBrk="1" hangingPunct="1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9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  <a:cs typeface="Arial" charset="0"/>
              </a:rPr>
              <a:t>MAKE A </a:t>
            </a:r>
          </a:p>
          <a:p>
            <a:pPr algn="ctr" eaLnBrk="1" hangingPunct="1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9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  <a:cs typeface="Arial" charset="0"/>
              </a:rPr>
              <a:t>FRIEND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962400"/>
            <a:ext cx="9144000" cy="2246313"/>
          </a:xfrm>
        </p:spPr>
        <p:txBody>
          <a:bodyPr/>
          <a:lstStyle/>
          <a:p>
            <a:pPr eaLnBrk="1" hangingPunct="1">
              <a:defRPr/>
            </a:pPr>
            <a:r>
              <a:rPr lang="en-US" sz="1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ketch Block" panose="02000000000000000000" pitchFamily="2" charset="0"/>
              </a:rPr>
              <a:t>S.</a:t>
            </a:r>
            <a:r>
              <a:rPr lang="en-US" sz="14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ketch Block" panose="02000000000000000000" pitchFamily="2" charset="0"/>
              </a:rPr>
              <a:t>N.</a:t>
            </a:r>
            <a:r>
              <a:rPr lang="en-US" sz="1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ketch Block" panose="02000000000000000000" pitchFamily="2" charset="0"/>
              </a:rPr>
              <a:t>A.</a:t>
            </a:r>
            <a:r>
              <a:rPr lang="en-US" sz="1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ketch Block" panose="02000000000000000000" pitchFamily="2" charset="0"/>
              </a:rPr>
              <a:t>C.</a:t>
            </a:r>
            <a:r>
              <a:rPr lang="en-US" sz="1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ketch Block" panose="02000000000000000000" pitchFamily="2" charset="0"/>
              </a:rPr>
              <a:t>K.</a:t>
            </a:r>
            <a:r>
              <a:rPr lang="en-US" sz="1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ketch Block" panose="02000000000000000000" pitchFamily="2" charset="0"/>
              </a:rPr>
              <a:t> 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9" name="Picture 8" descr="BUZ Rangers smal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0" name="Picture 9" descr="Combined Banner.jpg"/>
          <p:cNvPicPr>
            <a:picLocks noChangeAspect="1"/>
          </p:cNvPicPr>
          <p:nvPr/>
        </p:nvPicPr>
        <p:blipFill rotWithShape="1">
          <a:blip r:embed="rId4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294063"/>
            <a:ext cx="85344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2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DARLING" panose="02000000000000000000" pitchFamily="2" charset="0"/>
              </a:rPr>
              <a:t>Smile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 DARLING" panose="02000000000000000000" pitchFamily="2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 smile is a friend magnet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 smile is the same in any language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55299" name="Picture 3" descr="ccbwjvew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44958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c4qzvd2b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63500"/>
            <a:ext cx="35814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200400" y="3048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  <a:cs typeface="Arial" charset="0"/>
              </a:rPr>
              <a:t>HOW TO MAKE A FRIEND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92225"/>
            <a:ext cx="1981200" cy="2555875"/>
          </a:xfrm>
        </p:spPr>
        <p:txBody>
          <a:bodyPr/>
          <a:lstStyle/>
          <a:p>
            <a:pPr eaLnBrk="1" hangingPunct="1">
              <a:defRPr/>
            </a:pPr>
            <a:r>
              <a:rPr lang="en-US" sz="16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DARLING" panose="02000000000000000000" pitchFamily="2" charset="0"/>
              </a:rPr>
              <a:t>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1" name="Picture 10" descr="BUZ Rangers smal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2" name="Picture 11" descr="Combined Banner.jpg"/>
          <p:cNvPicPr>
            <a:picLocks noChangeAspect="1"/>
          </p:cNvPicPr>
          <p:nvPr/>
        </p:nvPicPr>
        <p:blipFill rotWithShape="1">
          <a:blip r:embed="rId5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85344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2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DARLING" panose="02000000000000000000" pitchFamily="2" charset="0"/>
              </a:rPr>
              <a:t>Name</a:t>
            </a:r>
            <a:r>
              <a:rPr lang="en-US" sz="4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DARLING" panose="02000000000000000000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 DARLING" panose="02000000000000000000" pitchFamily="2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Find out their name, use it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and tell them yours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56323" name="Picture 3" descr="c4qzvd2b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63500"/>
            <a:ext cx="35814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200400" y="3048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  <a:cs typeface="Arial" charset="0"/>
              </a:rPr>
              <a:t>HOW TO MAKE A FRIEND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74763"/>
            <a:ext cx="1981200" cy="2555875"/>
          </a:xfrm>
        </p:spPr>
        <p:txBody>
          <a:bodyPr/>
          <a:lstStyle/>
          <a:p>
            <a:pPr eaLnBrk="1" hangingPunct="1">
              <a:defRPr/>
            </a:pPr>
            <a:r>
              <a:rPr lang="en-US" sz="16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DARLING" panose="02000000000000000000" pitchFamily="2" charset="0"/>
              </a:rPr>
              <a:t>N</a:t>
            </a:r>
          </a:p>
        </p:txBody>
      </p:sp>
      <p:pic>
        <p:nvPicPr>
          <p:cNvPr id="56326" name="Picture 6" descr="p4l0tsjj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1576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1" name="Picture 10" descr="BUZ Rangers smal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2" name="Picture 11" descr="Combined Banner.jpg"/>
          <p:cNvPicPr>
            <a:picLocks noChangeAspect="1"/>
          </p:cNvPicPr>
          <p:nvPr/>
        </p:nvPicPr>
        <p:blipFill rotWithShape="1">
          <a:blip r:embed="rId5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" y="457200"/>
            <a:ext cx="83058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5400">
                <a:latin typeface="Kids" pitchFamily="66" charset="0"/>
              </a:rPr>
              <a:t>Peer Mediation is:</a:t>
            </a:r>
          </a:p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accent1"/>
                </a:solidFill>
                <a:latin typeface="Tahoma" panose="020B0604030504040204" pitchFamily="34" charset="0"/>
              </a:rPr>
              <a:t> Voluntary</a:t>
            </a:r>
          </a:p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FF6600"/>
                </a:solidFill>
                <a:latin typeface="Tahoma" panose="020B0604030504040204" pitchFamily="34" charset="0"/>
              </a:rPr>
              <a:t> Agreed to by both parties</a:t>
            </a:r>
          </a:p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FFFF00"/>
                </a:solidFill>
                <a:latin typeface="Tahoma" panose="020B0604030504040204" pitchFamily="34" charset="0"/>
              </a:rPr>
              <a:t> Confidential</a:t>
            </a:r>
          </a:p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99CCFF"/>
                </a:solidFill>
                <a:latin typeface="Tahoma" panose="020B0604030504040204" pitchFamily="34" charset="0"/>
              </a:rPr>
              <a:t> Focuses on the future</a:t>
            </a:r>
          </a:p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>
                <a:latin typeface="Tahoma" panose="020B0604030504040204" pitchFamily="34" charset="0"/>
              </a:rPr>
              <a:t> Has a no blame approach</a:t>
            </a:r>
          </a:p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CCCCFF"/>
                </a:solidFill>
                <a:latin typeface="Tahoma" panose="020B0604030504040204" pitchFamily="34" charset="0"/>
              </a:rPr>
              <a:t> Does not promote punishment or revenge</a:t>
            </a:r>
          </a:p>
        </p:txBody>
      </p:sp>
      <p:pic>
        <p:nvPicPr>
          <p:cNvPr id="6150" name="Picture 6" descr="pe0698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095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8" name="Picture 7" descr="BUZ Rangers smal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9" name="Picture 8" descr="Combined Banner.jpg"/>
          <p:cNvPicPr>
            <a:picLocks noChangeAspect="1"/>
          </p:cNvPicPr>
          <p:nvPr/>
        </p:nvPicPr>
        <p:blipFill rotWithShape="1">
          <a:blip r:embed="rId5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305175"/>
            <a:ext cx="85344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DARLING" panose="02000000000000000000" pitchFamily="2" charset="0"/>
              </a:rPr>
              <a:t>Ask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 DARLING" panose="02000000000000000000" pitchFamily="2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Ask them if they want to play,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Don’t boss them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57347" name="Picture 3" descr="c4qzvd2b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63500"/>
            <a:ext cx="35814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200400" y="3048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  <a:cs typeface="Arial" charset="0"/>
              </a:rPr>
              <a:t>HOW TO MAKE A FRIEND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303338"/>
            <a:ext cx="1981200" cy="2555875"/>
          </a:xfrm>
        </p:spPr>
        <p:txBody>
          <a:bodyPr/>
          <a:lstStyle/>
          <a:p>
            <a:pPr eaLnBrk="1" hangingPunct="1">
              <a:defRPr/>
            </a:pPr>
            <a:r>
              <a:rPr lang="en-US" sz="1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DARLING" panose="02000000000000000000" pitchFamily="2" charset="0"/>
              </a:rPr>
              <a:t>A</a:t>
            </a:r>
          </a:p>
        </p:txBody>
      </p:sp>
      <p:pic>
        <p:nvPicPr>
          <p:cNvPr id="57350" name="Picture 6" descr="pwciduml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45624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1" name="Picture 10" descr="BUZ Rangers smal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2" name="Picture 11" descr="Combined Banner.jpg"/>
          <p:cNvPicPr>
            <a:picLocks noChangeAspect="1"/>
          </p:cNvPicPr>
          <p:nvPr/>
        </p:nvPicPr>
        <p:blipFill rotWithShape="1">
          <a:blip r:embed="rId5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8534400" cy="2819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0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DARLING" panose="02000000000000000000" pitchFamily="2" charset="0"/>
              </a:rPr>
              <a:t>Care </a:t>
            </a:r>
            <a:r>
              <a:rPr 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DARLING" panose="02000000000000000000" pitchFamily="2" charset="0"/>
              </a:rPr>
              <a:t>&amp;</a:t>
            </a:r>
            <a:r>
              <a:rPr lang="en-US" sz="10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DARLING" panose="02000000000000000000" pitchFamily="2" charset="0"/>
              </a:rPr>
              <a:t> Share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 DARLING" panose="02000000000000000000" pitchFamily="2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And be fair</a:t>
            </a:r>
          </a:p>
          <a:p>
            <a:pPr eaLnBrk="1" hangingPunct="1">
              <a:buFontTx/>
              <a:buChar char="-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Build trust and cooperation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58371" name="Picture 3" descr="c4qzvd2b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63500"/>
            <a:ext cx="35814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200400" y="3048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  <a:cs typeface="Arial" charset="0"/>
              </a:rPr>
              <a:t>HOW TO MAKE A FRIEND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74763"/>
            <a:ext cx="1981200" cy="2555875"/>
          </a:xfrm>
        </p:spPr>
        <p:txBody>
          <a:bodyPr/>
          <a:lstStyle/>
          <a:p>
            <a:pPr eaLnBrk="1" hangingPunct="1">
              <a:defRPr/>
            </a:pPr>
            <a:r>
              <a:rPr lang="en-US" sz="1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DARLING" panose="02000000000000000000" pitchFamily="2" charset="0"/>
              </a:rPr>
              <a:t>C</a:t>
            </a:r>
          </a:p>
        </p:txBody>
      </p:sp>
      <p:pic>
        <p:nvPicPr>
          <p:cNvPr id="58374" name="Picture 6" descr="bup_z2nw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38100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1" name="Picture 10" descr="BUZ Rangers smal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2" name="Picture 11" descr="Combined Banner.jpg"/>
          <p:cNvPicPr>
            <a:picLocks noChangeAspect="1"/>
          </p:cNvPicPr>
          <p:nvPr/>
        </p:nvPicPr>
        <p:blipFill rotWithShape="1">
          <a:blip r:embed="rId6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295650"/>
            <a:ext cx="85344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2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DARLING" panose="02000000000000000000" pitchFamily="2" charset="0"/>
              </a:rPr>
              <a:t>Keep</a:t>
            </a:r>
            <a:endParaRPr lang="en-US" sz="4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 DARLING" panose="02000000000000000000" pitchFamily="2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Get to really know them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Good friendships take some work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60419" name="Picture 3" descr="c4qzvd2b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63500"/>
            <a:ext cx="35814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200400" y="3048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Socket" pitchFamily="2" charset="0"/>
                <a:cs typeface="Arial" charset="0"/>
              </a:rPr>
              <a:t>HOW TO MAKE A FRIEND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93813"/>
            <a:ext cx="1981200" cy="2555875"/>
          </a:xfrm>
        </p:spPr>
        <p:txBody>
          <a:bodyPr/>
          <a:lstStyle/>
          <a:p>
            <a:pPr eaLnBrk="1" hangingPunct="1">
              <a:defRPr/>
            </a:pPr>
            <a:r>
              <a:rPr lang="en-US" sz="16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DARLING" panose="02000000000000000000" pitchFamily="2" charset="0"/>
              </a:rPr>
              <a:t>K</a:t>
            </a:r>
          </a:p>
        </p:txBody>
      </p:sp>
      <p:pic>
        <p:nvPicPr>
          <p:cNvPr id="60422" name="Picture 6" descr="23r0xruz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5720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1" name="Picture 10" descr="BUZ Rangers smal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2" name="Picture 11" descr="Combined Banner.jpg"/>
          <p:cNvPicPr>
            <a:picLocks noChangeAspect="1"/>
          </p:cNvPicPr>
          <p:nvPr/>
        </p:nvPicPr>
        <p:blipFill rotWithShape="1">
          <a:blip r:embed="rId5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712788" y="6172200"/>
            <a:ext cx="1905000" cy="457200"/>
          </a:xfrm>
        </p:spPr>
        <p:txBody>
          <a:bodyPr/>
          <a:lstStyle/>
          <a:p>
            <a:pPr>
              <a:defRPr/>
            </a:pPr>
            <a:fld id="{BBCDA977-0A42-4284-A3E0-4877D4F606C7}" type="datetime1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1188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/>
              <a:t>BUZ Rangers (c) Nurture Works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0188" y="61722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4248083-AE3F-43DC-841B-FE8440DB3F21}" type="slidenum">
              <a:rPr lang="en-AU" altLang="en-US" sz="1400" smtClean="0"/>
              <a:pPr>
                <a:spcBef>
                  <a:spcPct val="0"/>
                </a:spcBef>
                <a:buSzTx/>
                <a:buFontTx/>
                <a:buNone/>
              </a:pPr>
              <a:t>43</a:t>
            </a:fld>
            <a:endParaRPr lang="en-AU" altLang="en-US" sz="1400" smtClean="0"/>
          </a:p>
        </p:txBody>
      </p:sp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587375" y="2176463"/>
            <a:ext cx="62484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Kids"/>
              </a:rPr>
              <a:t>On completing the</a:t>
            </a:r>
          </a:p>
          <a:p>
            <a:pPr algn="ctr"/>
            <a:r>
              <a:rPr lang="en-A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Kids"/>
              </a:rPr>
              <a:t>BUZ Rangers Training</a:t>
            </a:r>
          </a:p>
        </p:txBody>
      </p:sp>
      <p:pic>
        <p:nvPicPr>
          <p:cNvPr id="25604" name="Picture 4" descr="!cid_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4578350"/>
            <a:ext cx="47244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577850" y="708025"/>
            <a:ext cx="780415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gradFill rotWithShape="1">
                  <a:gsLst>
                    <a:gs pos="0">
                      <a:srgbClr val="FFFF99"/>
                    </a:gs>
                    <a:gs pos="57001">
                      <a:srgbClr val="FFFF99"/>
                    </a:gs>
                    <a:gs pos="84000">
                      <a:srgbClr val="FF9199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AR DARLING" panose="02000000000000000000" pitchFamily="2" charset="0"/>
              </a:rPr>
              <a:t>CONGRATULATIONS</a:t>
            </a:r>
          </a:p>
        </p:txBody>
      </p:sp>
      <p:pic>
        <p:nvPicPr>
          <p:cNvPr id="25609" name="Picture 9" descr="bd13638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814513"/>
            <a:ext cx="177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AutoShape 10"/>
          <p:cNvSpPr>
            <a:spLocks noChangeArrowheads="1"/>
          </p:cNvSpPr>
          <p:nvPr/>
        </p:nvSpPr>
        <p:spPr bwMode="auto">
          <a:xfrm>
            <a:off x="152400" y="228600"/>
            <a:ext cx="8763000" cy="6477000"/>
          </a:xfrm>
          <a:prstGeom prst="plaque">
            <a:avLst>
              <a:gd name="adj" fmla="val 6912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1450" name="AutoShape 11"/>
          <p:cNvSpPr>
            <a:spLocks noChangeArrowheads="1"/>
          </p:cNvSpPr>
          <p:nvPr/>
        </p:nvSpPr>
        <p:spPr bwMode="auto">
          <a:xfrm>
            <a:off x="228600" y="304800"/>
            <a:ext cx="8610600" cy="6324600"/>
          </a:xfrm>
          <a:prstGeom prst="plaque">
            <a:avLst>
              <a:gd name="adj" fmla="val 6912"/>
            </a:avLst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979488" y="390525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ahoma" panose="020B0604030504040204" pitchFamily="34" charset="0"/>
              </a:rPr>
              <a:t>May the Power of BUZ be with you!</a:t>
            </a: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30988" y="3335338"/>
            <a:ext cx="2817812" cy="3598862"/>
          </a:xfrm>
          <a:prstGeom prst="rect">
            <a:avLst/>
          </a:prstGeom>
          <a:noFill/>
          <a:ln>
            <a:noFill/>
          </a:ln>
          <a:effectLst>
            <a:outerShdw blurRad="50800" sx="102000" sy="102000" algn="ctr" rotWithShape="0">
              <a:srgbClr val="F8F8F8">
                <a:alpha val="9294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2"/>
          <p:cNvSpPr txBox="1">
            <a:spLocks/>
          </p:cNvSpPr>
          <p:nvPr/>
        </p:nvSpPr>
        <p:spPr bwMode="auto">
          <a:xfrm>
            <a:off x="3657600" y="61610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A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© Nurture Works Foundation</a:t>
            </a:r>
            <a:endParaRPr lang="en-AU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" name="Picture 17" descr="BUZ Rangers small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759450"/>
            <a:ext cx="3313113" cy="804863"/>
          </a:xfrm>
          <a:prstGeom prst="rect">
            <a:avLst/>
          </a:prstGeom>
          <a:effectLst>
            <a:outerShdw blurRad="63500" sx="102000" sy="102000" algn="ctr" rotWithShape="0">
              <a:srgbClr val="F8F8F8">
                <a:alpha val="91000"/>
              </a:srgbClr>
            </a:outerShdw>
          </a:effectLst>
        </p:spPr>
      </p:pic>
      <p:pic>
        <p:nvPicPr>
          <p:cNvPr id="19" name="Picture 18" descr="Combined Banner.jpg"/>
          <p:cNvPicPr>
            <a:picLocks noChangeAspect="1"/>
          </p:cNvPicPr>
          <p:nvPr/>
        </p:nvPicPr>
        <p:blipFill rotWithShape="1">
          <a:blip r:embed="rId8" cstate="print"/>
          <a:srcRect r="39024"/>
          <a:stretch/>
        </p:blipFill>
        <p:spPr>
          <a:xfrm>
            <a:off x="4205300" y="5701666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7" grpId="0" animBg="1"/>
      <p:bldP spid="25612" grpId="0"/>
      <p:bldP spid="256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772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5400">
                <a:latin typeface="Kids" pitchFamily="66" charset="0"/>
              </a:rPr>
              <a:t>The mediator: </a:t>
            </a:r>
            <a:r>
              <a:rPr lang="en-US" altLang="en-US">
                <a:latin typeface="Kids" pitchFamily="66" charset="0"/>
              </a:rPr>
              <a:t>(go between)</a:t>
            </a:r>
          </a:p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 Remains neutral</a:t>
            </a:r>
          </a:p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accent1"/>
                </a:solidFill>
                <a:latin typeface="Tahoma" panose="020B0604030504040204" pitchFamily="34" charset="0"/>
              </a:rPr>
              <a:t> Needs to know the steps                       	in the mediation process</a:t>
            </a:r>
          </a:p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CCCCFF"/>
                </a:solidFill>
                <a:latin typeface="Tahoma" panose="020B0604030504040204" pitchFamily="34" charset="0"/>
              </a:rPr>
              <a:t> Understands and explains                   	the guidelines</a:t>
            </a:r>
          </a:p>
          <a:p>
            <a:pPr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FF6600"/>
                </a:solidFill>
                <a:latin typeface="Tahoma" panose="020B0604030504040204" pitchFamily="34" charset="0"/>
              </a:rPr>
              <a:t> Works in pairs</a:t>
            </a:r>
          </a:p>
        </p:txBody>
      </p:sp>
      <p:pic>
        <p:nvPicPr>
          <p:cNvPr id="7172" name="Picture 4" descr="j00890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31591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8" name="Picture 7" descr="BUZ Rangers smal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9" name="Picture 8" descr="Combined Banner.jpg"/>
          <p:cNvPicPr>
            <a:picLocks noChangeAspect="1"/>
          </p:cNvPicPr>
          <p:nvPr/>
        </p:nvPicPr>
        <p:blipFill rotWithShape="1">
          <a:blip r:embed="rId6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3400" y="76200"/>
            <a:ext cx="807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4800">
                <a:latin typeface="Kids" pitchFamily="66" charset="0"/>
              </a:rPr>
              <a:t>Qualities of a BUZ Ranger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022725" y="914400"/>
            <a:ext cx="46640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 Good listener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 Able to feel for others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 Able to remain neutral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 Likes to help others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 A creative thinker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 A good facilitator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 Willing to put time into it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 A good role model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 Friendly and knows how  to make friends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 Able to keep confidences</a:t>
            </a:r>
            <a:endParaRPr lang="en-AU" altLang="en-US" sz="2400">
              <a:latin typeface="Times New Roman" panose="02020603050405020304" pitchFamily="18" charset="0"/>
            </a:endParaRPr>
          </a:p>
        </p:txBody>
      </p:sp>
      <p:pic>
        <p:nvPicPr>
          <p:cNvPr id="8198" name="Picture 6" descr="ag0037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752600"/>
            <a:ext cx="21177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9" name="Picture 8" descr="BUZ Rangers smal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0" name="Picture 9" descr="Combined Banner.jpg"/>
          <p:cNvPicPr>
            <a:picLocks noChangeAspect="1"/>
          </p:cNvPicPr>
          <p:nvPr/>
        </p:nvPicPr>
        <p:blipFill rotWithShape="1">
          <a:blip r:embed="rId5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e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5900" y="2662238"/>
            <a:ext cx="3733800" cy="32670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tx1">
                <a:alpha val="9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29400" cy="46640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Strengths do you have that will make you a good BUZ Ranger?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5" name="Picture 4" descr="BUZ Rangers smal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6" name="Picture 5" descr="Combined Banner.jpg"/>
          <p:cNvPicPr>
            <a:picLocks noChangeAspect="1"/>
          </p:cNvPicPr>
          <p:nvPr/>
        </p:nvPicPr>
        <p:blipFill rotWithShape="1">
          <a:blip r:embed="rId4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-76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Cooperating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295400" y="8382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85000"/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Means working </a:t>
            </a:r>
            <a:r>
              <a:rPr lang="en-US" sz="320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T.o.g.e.t.h.e.r</a:t>
            </a: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SzPct val="85000"/>
              <a:defRPr/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Talk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listen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 each other</a:t>
            </a:r>
          </a:p>
          <a:p>
            <a:pPr marL="342900" indent="-342900" eaLnBrk="1" hangingPunct="1">
              <a:spcBef>
                <a:spcPct val="20000"/>
              </a:spcBef>
              <a:buSzPct val="85000"/>
              <a:defRPr/>
            </a:pPr>
            <a:r>
              <a:rPr lang="en-US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Offer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ideas and suggestions</a:t>
            </a:r>
          </a:p>
          <a:p>
            <a:pPr marL="342900" indent="-342900" eaLnBrk="1" hangingPunct="1">
              <a:spcBef>
                <a:spcPct val="20000"/>
              </a:spcBef>
              <a:buSzPct val="85000"/>
              <a:defRPr/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Get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ideas and suggestions from others</a:t>
            </a:r>
          </a:p>
          <a:p>
            <a:pPr marL="342900" indent="-342900" eaLnBrk="1" hangingPunct="1">
              <a:spcBef>
                <a:spcPct val="20000"/>
              </a:spcBef>
              <a:buSzPct val="85000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Encourage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each other</a:t>
            </a:r>
          </a:p>
          <a:p>
            <a:pPr marL="342900" indent="-342900" eaLnBrk="1" hangingPunct="1">
              <a:spcBef>
                <a:spcPct val="20000"/>
              </a:spcBef>
              <a:buSzPct val="85000"/>
              <a:defRPr/>
            </a:pP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Take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it in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turns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</a:t>
            </a:r>
            <a:r>
              <a:rPr lang="en-US" sz="32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trust</a:t>
            </a:r>
          </a:p>
          <a:p>
            <a:pPr marL="342900" indent="-342900" eaLnBrk="1" hangingPunct="1">
              <a:spcBef>
                <a:spcPct val="20000"/>
              </a:spcBef>
              <a:buSzPct val="85000"/>
              <a:defRPr/>
            </a:pP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Help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each other</a:t>
            </a:r>
          </a:p>
          <a:p>
            <a:pPr marL="342900" indent="-342900" eaLnBrk="1" hangingPunct="1">
              <a:spcBef>
                <a:spcPct val="20000"/>
              </a:spcBef>
              <a:buSzPct val="85000"/>
              <a:defRPr/>
            </a:pPr>
            <a:r>
              <a:rPr lang="en-US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Enjoy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each other</a:t>
            </a:r>
          </a:p>
          <a:p>
            <a:pPr marL="342900" indent="-342900" eaLnBrk="1" hangingPunct="1">
              <a:spcBef>
                <a:spcPct val="20000"/>
              </a:spcBef>
              <a:buSzPct val="85000"/>
              <a:defRPr/>
            </a:pP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Reach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your goals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TOGETHER</a:t>
            </a:r>
          </a:p>
        </p:txBody>
      </p:sp>
      <p:pic>
        <p:nvPicPr>
          <p:cNvPr id="24580" name="Picture 4" descr="j01377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2743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28600" y="1371600"/>
            <a:ext cx="9144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Stout" pitchFamily="18" charset="0"/>
              </a:rPr>
              <a:t>T</a:t>
            </a:r>
          </a:p>
          <a:p>
            <a:pPr eaLnBrk="1" hangingPunct="1">
              <a:defRPr/>
            </a:pPr>
            <a:r>
              <a:rPr lang="en-US" sz="3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Stout" pitchFamily="18" charset="0"/>
              </a:rPr>
              <a:t>O</a:t>
            </a:r>
          </a:p>
          <a:p>
            <a:pPr eaLnBrk="1" hangingPunct="1">
              <a:defRPr/>
            </a:pPr>
            <a:r>
              <a:rPr lang="en-US" sz="3800" dirty="0">
                <a:effectLst>
                  <a:outerShdw blurRad="38100" dist="38100" dir="2700000" algn="tl">
                    <a:srgbClr val="000000"/>
                  </a:outerShdw>
                </a:effectLst>
                <a:latin typeface="Goudy Stout" pitchFamily="18" charset="0"/>
              </a:rPr>
              <a:t>G</a:t>
            </a:r>
          </a:p>
          <a:p>
            <a:pPr eaLnBrk="1" hangingPunct="1">
              <a:defRPr/>
            </a:pPr>
            <a:r>
              <a:rPr lang="en-US" sz="3800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Stout" pitchFamily="18" charset="0"/>
              </a:rPr>
              <a:t>E</a:t>
            </a:r>
          </a:p>
          <a:p>
            <a:pPr eaLnBrk="1" hangingPunct="1">
              <a:defRPr/>
            </a:pPr>
            <a:r>
              <a:rPr lang="en-US" sz="3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Stout" pitchFamily="18" charset="0"/>
              </a:rPr>
              <a:t>T</a:t>
            </a:r>
          </a:p>
          <a:p>
            <a:pPr eaLnBrk="1" hangingPunct="1">
              <a:defRPr/>
            </a:pPr>
            <a:r>
              <a:rPr lang="en-US" sz="3800" dirty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Stout" pitchFamily="18" charset="0"/>
              </a:rPr>
              <a:t>H</a:t>
            </a:r>
          </a:p>
          <a:p>
            <a:pPr eaLnBrk="1" hangingPunct="1">
              <a:defRPr/>
            </a:pPr>
            <a:r>
              <a:rPr lang="en-US" sz="3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Stout" pitchFamily="18" charset="0"/>
              </a:rPr>
              <a:t>E</a:t>
            </a:r>
          </a:p>
          <a:p>
            <a:pPr eaLnBrk="1" hangingPunct="1">
              <a:defRPr/>
            </a:pPr>
            <a:r>
              <a:rPr lang="en-US" sz="3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Stout" pitchFamily="18" charset="0"/>
              </a:rPr>
              <a:t>R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pic>
        <p:nvPicPr>
          <p:cNvPr id="10" name="Picture 9" descr="BUZ Rangers smal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1" name="Picture 10" descr="Combined Banner.jpg"/>
          <p:cNvPicPr>
            <a:picLocks noChangeAspect="1"/>
          </p:cNvPicPr>
          <p:nvPr/>
        </p:nvPicPr>
        <p:blipFill rotWithShape="1">
          <a:blip r:embed="rId4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00" decel="100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900" decel="100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900" decel="100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UZ Rangers smal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900738"/>
            <a:ext cx="3313113" cy="804862"/>
          </a:xfrm>
          <a:prstGeom prst="rect">
            <a:avLst/>
          </a:prstGeom>
          <a:effectLst>
            <a:outerShdw blurRad="38100" sx="102000" sy="102000" algn="ctr" rotWithShape="0">
              <a:schemeClr val="tx1"/>
            </a:outerShdw>
          </a:effectLst>
        </p:spPr>
      </p:pic>
      <p:pic>
        <p:nvPicPr>
          <p:cNvPr id="17" name="Picture 16" descr="Combined Banner.jpg"/>
          <p:cNvPicPr>
            <a:picLocks noChangeAspect="1"/>
          </p:cNvPicPr>
          <p:nvPr/>
        </p:nvPicPr>
        <p:blipFill rotWithShape="1">
          <a:blip r:embed="rId3" cstate="print"/>
          <a:srcRect r="39024"/>
          <a:stretch/>
        </p:blipFill>
        <p:spPr>
          <a:xfrm>
            <a:off x="7162800" y="6096000"/>
            <a:ext cx="1800200" cy="589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30237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© </a:t>
            </a:r>
            <a:r>
              <a:rPr lang="en-AU" dirty="0"/>
              <a:t>Nurture </a:t>
            </a:r>
            <a:r>
              <a:rPr lang="en-AU" dirty="0" smtClean="0"/>
              <a:t>Works Foundation</a:t>
            </a:r>
            <a:endParaRPr lang="en-AU" dirty="0"/>
          </a:p>
        </p:txBody>
      </p:sp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8305800" cy="13716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AU" sz="3600" b="1" kern="10" spc="-18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>
                    <a:alpha val="87057"/>
                  </a:srgbClr>
                </a:solidFill>
                <a:effectLst>
                  <a:outerShdw dist="107763" dir="2700000" algn="ctr" rotWithShape="0">
                    <a:srgbClr val="9999FF">
                      <a:alpha val="50000"/>
                    </a:srgbClr>
                  </a:outerShdw>
                </a:effectLst>
                <a:latin typeface="Jokerman" panose="04090605060D06020702" pitchFamily="82" charset="0"/>
              </a:rPr>
              <a:t>How do you feel?</a:t>
            </a:r>
          </a:p>
        </p:txBody>
      </p:sp>
      <p:pic>
        <p:nvPicPr>
          <p:cNvPr id="41987" name="Picture 3" descr="Bored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703679">
            <a:off x="4619625" y="2840038"/>
            <a:ext cx="2209800" cy="2166937"/>
          </a:xfrm>
          <a:noFill/>
        </p:spPr>
      </p:pic>
      <p:pic>
        <p:nvPicPr>
          <p:cNvPr id="41988" name="Picture 4" descr="Cheeky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4651375"/>
            <a:ext cx="2173288" cy="2130425"/>
          </a:xfrm>
          <a:noFill/>
        </p:spPr>
      </p:pic>
      <p:pic>
        <p:nvPicPr>
          <p:cNvPr id="41989" name="Picture 5" descr="Confused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447800"/>
            <a:ext cx="2020888" cy="1981200"/>
          </a:xfrm>
          <a:noFill/>
        </p:spPr>
      </p:pic>
      <p:pic>
        <p:nvPicPr>
          <p:cNvPr id="41990" name="Picture 6" descr="Disappointe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4625"/>
            <a:ext cx="24003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Excited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4200"/>
            <a:ext cx="26670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Frustrated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571">
            <a:off x="3429000" y="4114800"/>
            <a:ext cx="24003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 descr="Sad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3181">
            <a:off x="152400" y="1524000"/>
            <a:ext cx="2362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Surprised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5819">
            <a:off x="5486400" y="4648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1" descr="Worried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480">
            <a:off x="6734175" y="1524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 descr="Scared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819">
            <a:off x="0" y="3657600"/>
            <a:ext cx="24003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3" descr="Bore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184">
            <a:off x="2187575" y="1481138"/>
            <a:ext cx="18288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4" descr="Angry"/>
          <p:cNvPicPr>
            <a:picLocks noChangeAspect="1" noChangeArrowheads="1"/>
          </p:cNvPicPr>
          <p:nvPr>
            <p:ph sz="quarter" idx="1"/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47220">
            <a:off x="1941513" y="2847975"/>
            <a:ext cx="2286000" cy="2286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20" presetID="26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6" grpId="1" animBg="1"/>
    </p:bldLst>
  </p:timing>
</p:sld>
</file>

<file path=ppt/theme/theme1.xml><?xml version="1.0" encoding="utf-8"?>
<a:theme xmlns:a="http://schemas.openxmlformats.org/drawingml/2006/main" name="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twork Blitz 4">
    <a:dk1>
      <a:srgbClr val="002E2D"/>
    </a:dk1>
    <a:lt1>
      <a:srgbClr val="FFFFFF"/>
    </a:lt1>
    <a:dk2>
      <a:srgbClr val="005250"/>
    </a:dk2>
    <a:lt2>
      <a:srgbClr val="FFCC00"/>
    </a:lt2>
    <a:accent1>
      <a:srgbClr val="9CE157"/>
    </a:accent1>
    <a:accent2>
      <a:srgbClr val="00817E"/>
    </a:accent2>
    <a:accent3>
      <a:srgbClr val="AAB3B3"/>
    </a:accent3>
    <a:accent4>
      <a:srgbClr val="DADADA"/>
    </a:accent4>
    <a:accent5>
      <a:srgbClr val="CBEEB4"/>
    </a:accent5>
    <a:accent6>
      <a:srgbClr val="007472"/>
    </a:accent6>
    <a:hlink>
      <a:srgbClr val="FFFF99"/>
    </a:hlink>
    <a:folHlink>
      <a:srgbClr val="CC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2E2D"/>
    </a:dk1>
    <a:lt1>
      <a:srgbClr val="FFFFFF"/>
    </a:lt1>
    <a:dk2>
      <a:srgbClr val="009999"/>
    </a:dk2>
    <a:lt2>
      <a:srgbClr val="FFCC00"/>
    </a:lt2>
    <a:accent1>
      <a:srgbClr val="9CE157"/>
    </a:accent1>
    <a:accent2>
      <a:srgbClr val="00CC99"/>
    </a:accent2>
    <a:accent3>
      <a:srgbClr val="AACACA"/>
    </a:accent3>
    <a:accent4>
      <a:srgbClr val="DADADA"/>
    </a:accent4>
    <a:accent5>
      <a:srgbClr val="CBEEB4"/>
    </a:accent5>
    <a:accent6>
      <a:srgbClr val="00B98A"/>
    </a:accent6>
    <a:hlink>
      <a:srgbClr val="FFFF99"/>
    </a:hlink>
    <a:folHlink>
      <a:srgbClr val="CCCC00"/>
    </a:folHlink>
  </a:clrScheme>
</a:themeOverride>
</file>

<file path=ppt/theme/themeOverride3.xml><?xml version="1.0" encoding="utf-8"?>
<a:themeOverride xmlns:a="http://schemas.openxmlformats.org/drawingml/2006/main">
  <a:clrScheme name="Network Blitz 2">
    <a:dk1>
      <a:srgbClr val="000066"/>
    </a:dk1>
    <a:lt1>
      <a:srgbClr val="9CC2E8"/>
    </a:lt1>
    <a:dk2>
      <a:srgbClr val="4D4D4D"/>
    </a:dk2>
    <a:lt2>
      <a:srgbClr val="7DAFE1"/>
    </a:lt2>
    <a:accent1>
      <a:srgbClr val="26D2E4"/>
    </a:accent1>
    <a:accent2>
      <a:srgbClr val="D0E2F4"/>
    </a:accent2>
    <a:accent3>
      <a:srgbClr val="CBDDF2"/>
    </a:accent3>
    <a:accent4>
      <a:srgbClr val="000056"/>
    </a:accent4>
    <a:accent5>
      <a:srgbClr val="ACE5EF"/>
    </a:accent5>
    <a:accent6>
      <a:srgbClr val="BCCDDD"/>
    </a:accent6>
    <a:hlink>
      <a:srgbClr val="003366"/>
    </a:hlink>
    <a:folHlink>
      <a:srgbClr val="666699"/>
    </a:folHlink>
  </a:clrScheme>
</a:themeOverride>
</file>

<file path=ppt/theme/themeOverride4.xml><?xml version="1.0" encoding="utf-8"?>
<a:themeOverride xmlns:a="http://schemas.openxmlformats.org/drawingml/2006/main">
  <a:clrScheme name="Network Blitz 6">
    <a:dk1>
      <a:srgbClr val="511D30"/>
    </a:dk1>
    <a:lt1>
      <a:srgbClr val="FFFFFF"/>
    </a:lt1>
    <a:dk2>
      <a:srgbClr val="6D2740"/>
    </a:dk2>
    <a:lt2>
      <a:srgbClr val="FDD409"/>
    </a:lt2>
    <a:accent1>
      <a:srgbClr val="FDB83B"/>
    </a:accent1>
    <a:accent2>
      <a:srgbClr val="9D395D"/>
    </a:accent2>
    <a:accent3>
      <a:srgbClr val="BAACAF"/>
    </a:accent3>
    <a:accent4>
      <a:srgbClr val="DADADA"/>
    </a:accent4>
    <a:accent5>
      <a:srgbClr val="FED8AF"/>
    </a:accent5>
    <a:accent6>
      <a:srgbClr val="8E3353"/>
    </a:accent6>
    <a:hlink>
      <a:srgbClr val="FF99CC"/>
    </a:hlink>
    <a:folHlink>
      <a:srgbClr val="D60093"/>
    </a:folHlink>
  </a:clrScheme>
</a:themeOverride>
</file>

<file path=ppt/theme/themeOverride5.xml><?xml version="1.0" encoding="utf-8"?>
<a:themeOverride xmlns:a="http://schemas.openxmlformats.org/drawingml/2006/main">
  <a:clrScheme name="Network Blitz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6.xml><?xml version="1.0" encoding="utf-8"?>
<a:themeOverride xmlns:a="http://schemas.openxmlformats.org/drawingml/2006/main">
  <a:clrScheme name="Network Blitz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7.xml><?xml version="1.0" encoding="utf-8"?>
<a:themeOverride xmlns:a="http://schemas.openxmlformats.org/drawingml/2006/main">
  <a:clrScheme name="Network Blitz 6">
    <a:dk1>
      <a:srgbClr val="511D30"/>
    </a:dk1>
    <a:lt1>
      <a:srgbClr val="FFFFFF"/>
    </a:lt1>
    <a:dk2>
      <a:srgbClr val="6D2740"/>
    </a:dk2>
    <a:lt2>
      <a:srgbClr val="FDD409"/>
    </a:lt2>
    <a:accent1>
      <a:srgbClr val="FDB83B"/>
    </a:accent1>
    <a:accent2>
      <a:srgbClr val="9D395D"/>
    </a:accent2>
    <a:accent3>
      <a:srgbClr val="BAACAF"/>
    </a:accent3>
    <a:accent4>
      <a:srgbClr val="DADADA"/>
    </a:accent4>
    <a:accent5>
      <a:srgbClr val="FED8AF"/>
    </a:accent5>
    <a:accent6>
      <a:srgbClr val="8E3353"/>
    </a:accent6>
    <a:hlink>
      <a:srgbClr val="FF99CC"/>
    </a:hlink>
    <a:folHlink>
      <a:srgbClr val="D60093"/>
    </a:folHlink>
  </a:clrScheme>
</a:themeOverride>
</file>

<file path=ppt/theme/themeOverride8.xml><?xml version="1.0" encoding="utf-8"?>
<a:themeOverride xmlns:a="http://schemas.openxmlformats.org/drawingml/2006/main">
  <a:clrScheme name="Network Blitz 2">
    <a:dk1>
      <a:srgbClr val="000066"/>
    </a:dk1>
    <a:lt1>
      <a:srgbClr val="9CC2E8"/>
    </a:lt1>
    <a:dk2>
      <a:srgbClr val="4D4D4D"/>
    </a:dk2>
    <a:lt2>
      <a:srgbClr val="7DAFE1"/>
    </a:lt2>
    <a:accent1>
      <a:srgbClr val="26D2E4"/>
    </a:accent1>
    <a:accent2>
      <a:srgbClr val="D0E2F4"/>
    </a:accent2>
    <a:accent3>
      <a:srgbClr val="CBDDF2"/>
    </a:accent3>
    <a:accent4>
      <a:srgbClr val="000056"/>
    </a:accent4>
    <a:accent5>
      <a:srgbClr val="ACE5EF"/>
    </a:accent5>
    <a:accent6>
      <a:srgbClr val="BCCDDD"/>
    </a:accent6>
    <a:hlink>
      <a:srgbClr val="003366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3037</TotalTime>
  <Words>1142</Words>
  <Application>Microsoft Office PowerPoint</Application>
  <PresentationFormat>On-screen Show (4:3)</PresentationFormat>
  <Paragraphs>272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8" baseType="lpstr">
      <vt:lpstr>Times New Roman</vt:lpstr>
      <vt:lpstr>Arial</vt:lpstr>
      <vt:lpstr>Arial Black</vt:lpstr>
      <vt:lpstr>Wingdings</vt:lpstr>
      <vt:lpstr>Tahoma</vt:lpstr>
      <vt:lpstr>Kids</vt:lpstr>
      <vt:lpstr>Arial Narrow</vt:lpstr>
      <vt:lpstr>Rockwell Extra Bold</vt:lpstr>
      <vt:lpstr>Showcard Gothic</vt:lpstr>
      <vt:lpstr>Goudy Stout</vt:lpstr>
      <vt:lpstr>Socket</vt:lpstr>
      <vt:lpstr>Jester</vt:lpstr>
      <vt:lpstr>Gilligans Island</vt:lpstr>
      <vt:lpstr>Another</vt:lpstr>
      <vt:lpstr>Kristen ITC</vt:lpstr>
      <vt:lpstr>Jokerman</vt:lpstr>
      <vt:lpstr>Ren &amp; Stimpy</vt:lpstr>
      <vt:lpstr>Plump MT</vt:lpstr>
      <vt:lpstr>Antigoni</vt:lpstr>
      <vt:lpstr>Impact</vt:lpstr>
      <vt:lpstr>KidTYPEPaint</vt:lpstr>
      <vt:lpstr>Arial Rounded MT Bold</vt:lpstr>
      <vt:lpstr>Sketch Block</vt:lpstr>
      <vt:lpstr>AR DARLING</vt:lpstr>
      <vt:lpstr>Network Blitz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Strengths do you have that will make you a good BUZ Ranger?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S.N.A.C.K. </vt:lpstr>
      <vt:lpstr>S</vt:lpstr>
      <vt:lpstr>N</vt:lpstr>
      <vt:lpstr>A</vt:lpstr>
      <vt:lpstr>C</vt:lpstr>
      <vt:lpstr>K</vt:lpstr>
      <vt:lpstr>PowerPoint Presentation</vt:lpstr>
    </vt:vector>
  </TitlesOfParts>
  <Company>Nurture Works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Heron</dc:creator>
  <cp:lastModifiedBy>Steve Heron</cp:lastModifiedBy>
  <cp:revision>68</cp:revision>
  <dcterms:created xsi:type="dcterms:W3CDTF">2002-09-09T06:47:19Z</dcterms:created>
  <dcterms:modified xsi:type="dcterms:W3CDTF">2015-12-07T09:24:16Z</dcterms:modified>
</cp:coreProperties>
</file>